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embeddedFontLst>
    <p:embeddedFont>
      <p:font typeface="Cabin" panose="020B0604020202020204" charset="0"/>
      <p:regular r:id="rId9"/>
      <p:bold r:id="rId10"/>
      <p:italic r:id="rId11"/>
      <p:boldItalic r:id="rId12"/>
    </p:embeddedFont>
    <p:embeddedFont>
      <p:font typeface="Verdana" panose="020B060403050404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Algerian" panose="04020705040A02060702" pitchFamily="82"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949c24afe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949c24afe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4949c24afe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1"/>
          <p:cNvSpPr txBox="1">
            <a:spLocks noGrp="1"/>
          </p:cNvSpPr>
          <p:nvPr>
            <p:ph type="body" idx="1"/>
          </p:nvPr>
        </p:nvSpPr>
        <p:spPr>
          <a:xfrm rot="5400000">
            <a:off x="2784348" y="99060"/>
            <a:ext cx="4800600" cy="7498080"/>
          </a:xfrm>
          <a:prstGeom prst="rect">
            <a:avLst/>
          </a:prstGeom>
          <a:noFill/>
          <a:ln>
            <a:noFill/>
          </a:ln>
        </p:spPr>
        <p:txBody>
          <a:bodyPr spcFirstLastPara="1" wrap="square" lIns="91425" tIns="45700" rIns="91425" bIns="45700" anchor="t" anchorCtr="0"/>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1" name="Google Shape;91;p1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rot="5400000">
            <a:off x="4846637" y="2286002"/>
            <a:ext cx="5851525" cy="18288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2"/>
          <p:cNvSpPr txBox="1">
            <a:spLocks noGrp="1"/>
          </p:cNvSpPr>
          <p:nvPr>
            <p:ph type="body" idx="1"/>
          </p:nvPr>
        </p:nvSpPr>
        <p:spPr>
          <a:xfrm rot="5400000">
            <a:off x="998537" y="419103"/>
            <a:ext cx="5851525" cy="5562600"/>
          </a:xfrm>
          <a:prstGeom prst="rect">
            <a:avLst/>
          </a:prstGeom>
          <a:noFill/>
          <a:ln>
            <a:noFill/>
          </a:ln>
        </p:spPr>
        <p:txBody>
          <a:bodyPr spcFirstLastPara="1" wrap="square" lIns="91425" tIns="45700" rIns="91425" bIns="45700" anchor="t" anchorCtr="0"/>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7" name="Google Shape;97;p1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6"/>
        <p:cNvGrpSpPr/>
        <p:nvPr/>
      </p:nvGrpSpPr>
      <p:grpSpPr>
        <a:xfrm>
          <a:off x="0" y="0"/>
          <a:ext cx="0" cy="0"/>
          <a:chOff x="0" y="0"/>
          <a:chExt cx="0" cy="0"/>
        </a:xfrm>
      </p:grpSpPr>
      <p:sp>
        <p:nvSpPr>
          <p:cNvPr id="27" name="Google Shape;27;p3"/>
          <p:cNvSpPr txBox="1">
            <a:spLocks noGrp="1"/>
          </p:cNvSpPr>
          <p:nvPr>
            <p:ph type="ctrTitle"/>
          </p:nvPr>
        </p:nvSpPr>
        <p:spPr>
          <a:xfrm>
            <a:off x="1432560" y="359898"/>
            <a:ext cx="7406640" cy="1472184"/>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562214"/>
              </a:buClr>
              <a:buSzPts val="4300"/>
              <a:buFont typeface="Cab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subTitle" idx="1"/>
          </p:nvPr>
        </p:nvSpPr>
        <p:spPr>
          <a:xfrm>
            <a:off x="1432560" y="1850064"/>
            <a:ext cx="7406640" cy="1752600"/>
          </a:xfrm>
          <a:prstGeom prst="rect">
            <a:avLst/>
          </a:prstGeom>
          <a:noFill/>
          <a:ln>
            <a:noFill/>
          </a:ln>
        </p:spPr>
        <p:txBody>
          <a:bodyPr spcFirstLastPara="1" wrap="square" lIns="91425" tIns="0" rIns="91425" bIns="45700" anchor="t" anchorCtr="0"/>
          <a:lstStyle>
            <a:lvl1pPr lvl="0" algn="l">
              <a:lnSpc>
                <a:spcPct val="100000"/>
              </a:lnSpc>
              <a:spcBef>
                <a:spcPts val="600"/>
              </a:spcBef>
              <a:spcAft>
                <a:spcPts val="0"/>
              </a:spcAft>
              <a:buSzPts val="2080"/>
              <a:buNone/>
              <a:defRPr sz="2600">
                <a:solidFill>
                  <a:srgbClr val="341108"/>
                </a:solidFill>
              </a:defRPr>
            </a:lvl1pPr>
            <a:lvl2pPr lvl="1" algn="ctr">
              <a:lnSpc>
                <a:spcPct val="100000"/>
              </a:lnSpc>
              <a:spcBef>
                <a:spcPts val="550"/>
              </a:spcBef>
              <a:spcAft>
                <a:spcPts val="0"/>
              </a:spcAft>
              <a:buSzPts val="1800"/>
              <a:buNone/>
              <a:defRPr/>
            </a:lvl2pPr>
            <a:lvl3pPr lvl="2" algn="ctr">
              <a:lnSpc>
                <a:spcPct val="100000"/>
              </a:lnSpc>
              <a:spcBef>
                <a:spcPts val="360"/>
              </a:spcBef>
              <a:spcAft>
                <a:spcPts val="0"/>
              </a:spcAft>
              <a:buSzPts val="1800"/>
              <a:buNone/>
              <a:defRPr/>
            </a:lvl3pPr>
            <a:lvl4pPr lvl="3" algn="ctr">
              <a:lnSpc>
                <a:spcPct val="100000"/>
              </a:lnSpc>
              <a:spcBef>
                <a:spcPts val="360"/>
              </a:spcBef>
              <a:spcAft>
                <a:spcPts val="0"/>
              </a:spcAft>
              <a:buSzPts val="180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29" name="Google Shape;29;p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
        <p:nvSpPr>
          <p:cNvPr id="32" name="Google Shape;32;p3"/>
          <p:cNvSpPr/>
          <p:nvPr/>
        </p:nvSpPr>
        <p:spPr>
          <a:xfrm>
            <a:off x="921433" y="1413802"/>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bin"/>
              <a:ea typeface="Cabin"/>
              <a:cs typeface="Cabin"/>
              <a:sym typeface="Cabin"/>
            </a:endParaRPr>
          </a:p>
        </p:txBody>
      </p:sp>
      <p:sp>
        <p:nvSpPr>
          <p:cNvPr id="33" name="Google Shape;33;p3"/>
          <p:cNvSpPr/>
          <p:nvPr/>
        </p:nvSpPr>
        <p:spPr>
          <a:xfrm>
            <a:off x="1157176" y="1345016"/>
            <a:ext cx="64008" cy="64008"/>
          </a:xfrm>
          <a:prstGeom prst="ellipse">
            <a:avLst/>
          </a:prstGeom>
          <a:noFill/>
          <a:ln w="12700" cap="rnd" cmpd="sng">
            <a:solidFill>
              <a:srgbClr val="317F92">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bin"/>
              <a:ea typeface="Cabin"/>
              <a:cs typeface="Cabin"/>
              <a:sym typeface="Cabi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re de section" type="secHead">
  <p:cSld name="SECTION_HEADER">
    <p:spTree>
      <p:nvGrpSpPr>
        <p:cNvPr id="1" name="Shape 34"/>
        <p:cNvGrpSpPr/>
        <p:nvPr/>
      </p:nvGrpSpPr>
      <p:grpSpPr>
        <a:xfrm>
          <a:off x="0" y="0"/>
          <a:ext cx="0" cy="0"/>
          <a:chOff x="0" y="0"/>
          <a:chExt cx="0" cy="0"/>
        </a:xfrm>
      </p:grpSpPr>
      <p:sp>
        <p:nvSpPr>
          <p:cNvPr id="35" name="Google Shape;35;p4"/>
          <p:cNvSpPr/>
          <p:nvPr/>
        </p:nvSpPr>
        <p:spPr>
          <a:xfrm>
            <a:off x="2282890" y="-54"/>
            <a:ext cx="6858000"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
        <p:nvSpPr>
          <p:cNvPr id="36" name="Google Shape;36;p4"/>
          <p:cNvSpPr txBox="1">
            <a:spLocks noGrp="1"/>
          </p:cNvSpPr>
          <p:nvPr>
            <p:ph type="title"/>
          </p:nvPr>
        </p:nvSpPr>
        <p:spPr>
          <a:xfrm>
            <a:off x="2578392" y="2600325"/>
            <a:ext cx="6400800" cy="2286000"/>
          </a:xfrm>
          <a:prstGeom prst="rect">
            <a:avLst/>
          </a:prstGeom>
          <a:noFill/>
          <a:ln>
            <a:noFill/>
          </a:ln>
        </p:spPr>
        <p:txBody>
          <a:bodyPr spcFirstLastPara="1" wrap="square" lIns="91425" tIns="45700" rIns="91425" bIns="45700" anchor="t" anchorCtr="0"/>
          <a:lstStyle>
            <a:lvl1pPr lvl="0" algn="l">
              <a:lnSpc>
                <a:spcPct val="112500"/>
              </a:lnSpc>
              <a:spcBef>
                <a:spcPts val="0"/>
              </a:spcBef>
              <a:spcAft>
                <a:spcPts val="0"/>
              </a:spcAft>
              <a:buClr>
                <a:srgbClr val="562214"/>
              </a:buClr>
              <a:buSzPts val="4000"/>
              <a:buFont typeface="Cabin"/>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2578392" y="1066800"/>
            <a:ext cx="6400800" cy="1509712"/>
          </a:xfrm>
          <a:prstGeom prst="rect">
            <a:avLst/>
          </a:prstGeom>
          <a:noFill/>
          <a:ln>
            <a:noFill/>
          </a:ln>
        </p:spPr>
        <p:txBody>
          <a:bodyPr spcFirstLastPara="1" wrap="square" lIns="91425" tIns="45700" rIns="91425" bIns="45700" anchor="b" anchorCtr="0"/>
          <a:lstStyle>
            <a:lvl1pPr marL="457200" lvl="0" indent="-228600" algn="l">
              <a:lnSpc>
                <a:spcPct val="115000"/>
              </a:lnSpc>
              <a:spcBef>
                <a:spcPts val="0"/>
              </a:spcBef>
              <a:spcAft>
                <a:spcPts val="0"/>
              </a:spcAft>
              <a:buSzPts val="1600"/>
              <a:buNone/>
              <a:defRPr sz="2000">
                <a:solidFill>
                  <a:srgbClr val="341108"/>
                </a:solidFill>
              </a:defRPr>
            </a:lvl1pPr>
            <a:lvl2pPr marL="914400" lvl="1" indent="-228600" algn="l">
              <a:lnSpc>
                <a:spcPct val="100000"/>
              </a:lnSpc>
              <a:spcBef>
                <a:spcPts val="55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8" name="Google Shape;38;p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
        <p:nvSpPr>
          <p:cNvPr id="41" name="Google Shape;41;p4"/>
          <p:cNvSpPr/>
          <p:nvPr/>
        </p:nvSpPr>
        <p:spPr>
          <a:xfrm>
            <a:off x="2286000" y="0"/>
            <a:ext cx="76200" cy="6858054"/>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
        <p:nvSpPr>
          <p:cNvPr id="42" name="Google Shape;42;p4"/>
          <p:cNvSpPr/>
          <p:nvPr/>
        </p:nvSpPr>
        <p:spPr>
          <a:xfrm>
            <a:off x="2172321" y="2814656"/>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bin"/>
              <a:ea typeface="Cabin"/>
              <a:cs typeface="Cabin"/>
              <a:sym typeface="Cabin"/>
            </a:endParaRPr>
          </a:p>
        </p:txBody>
      </p:sp>
      <p:sp>
        <p:nvSpPr>
          <p:cNvPr id="43" name="Google Shape;43;p4"/>
          <p:cNvSpPr/>
          <p:nvPr/>
        </p:nvSpPr>
        <p:spPr>
          <a:xfrm>
            <a:off x="2408064" y="2745870"/>
            <a:ext cx="64008" cy="64008"/>
          </a:xfrm>
          <a:prstGeom prst="ellipse">
            <a:avLst/>
          </a:prstGeom>
          <a:noFill/>
          <a:ln w="12700" cap="rnd" cmpd="sng">
            <a:solidFill>
              <a:srgbClr val="317F92">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bin"/>
              <a:ea typeface="Cabin"/>
              <a:cs typeface="Cabin"/>
              <a:sym typeface="Cab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
          <p:cNvSpPr txBox="1">
            <a:spLocks noGrp="1"/>
          </p:cNvSpPr>
          <p:nvPr>
            <p:ph type="body" idx="1"/>
          </p:nvPr>
        </p:nvSpPr>
        <p:spPr>
          <a:xfrm>
            <a:off x="1435608" y="1524000"/>
            <a:ext cx="3657600" cy="4663440"/>
          </a:xfrm>
          <a:prstGeom prst="rect">
            <a:avLst/>
          </a:prstGeom>
          <a:noFill/>
          <a:ln>
            <a:noFill/>
          </a:ln>
        </p:spPr>
        <p:txBody>
          <a:bodyPr spcFirstLastPara="1" wrap="square" lIns="91425" tIns="45700" rIns="91425" bIns="45700" anchor="t" anchorCtr="0"/>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7" name="Google Shape;47;p5"/>
          <p:cNvSpPr txBox="1">
            <a:spLocks noGrp="1"/>
          </p:cNvSpPr>
          <p:nvPr>
            <p:ph type="body" idx="2"/>
          </p:nvPr>
        </p:nvSpPr>
        <p:spPr>
          <a:xfrm>
            <a:off x="5276088" y="1524000"/>
            <a:ext cx="3657600" cy="4663440"/>
          </a:xfrm>
          <a:prstGeom prst="rect">
            <a:avLst/>
          </a:prstGeom>
          <a:noFill/>
          <a:ln>
            <a:noFill/>
          </a:ln>
        </p:spPr>
        <p:txBody>
          <a:bodyPr spcFirstLastPara="1" wrap="square" lIns="91425" tIns="45700" rIns="91425" bIns="45700" anchor="t" anchorCtr="0"/>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p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aison" type="twoTxTwoObj">
  <p:cSld name="TWO_OBJECTS_WITH_TEXT">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457200" y="5160336"/>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rgbClr val="562214"/>
              </a:buClr>
              <a:buSzPts val="4500"/>
              <a:buFont typeface="Cabin"/>
              <a:buNone/>
              <a:defRPr sz="45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45720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4" name="Google Shape;54;p6"/>
          <p:cNvSpPr txBox="1">
            <a:spLocks noGrp="1"/>
          </p:cNvSpPr>
          <p:nvPr>
            <p:ph type="body" idx="2"/>
          </p:nvPr>
        </p:nvSpPr>
        <p:spPr>
          <a:xfrm>
            <a:off x="466344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5" name="Google Shape;55;p6"/>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6" name="Google Shape;56;p6"/>
          <p:cNvSpPr txBox="1">
            <a:spLocks noGrp="1"/>
          </p:cNvSpPr>
          <p:nvPr>
            <p:ph type="body" idx="4"/>
          </p:nvPr>
        </p:nvSpPr>
        <p:spPr>
          <a:xfrm>
            <a:off x="466344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Vide" type="blank">
  <p:cSld name="BLANK">
    <p:spTree>
      <p:nvGrpSpPr>
        <p:cNvPr id="1" name="Shape 65"/>
        <p:cNvGrpSpPr/>
        <p:nvPr/>
      </p:nvGrpSpPr>
      <p:grpSpPr>
        <a:xfrm>
          <a:off x="0" y="0"/>
          <a:ext cx="0" cy="0"/>
          <a:chOff x="0" y="0"/>
          <a:chExt cx="0" cy="0"/>
        </a:xfrm>
      </p:grpSpPr>
      <p:sp>
        <p:nvSpPr>
          <p:cNvPr id="66" name="Google Shape;66;p8"/>
          <p:cNvSpPr/>
          <p:nvPr/>
        </p:nvSpPr>
        <p:spPr>
          <a:xfrm>
            <a:off x="1014984" y="0"/>
            <a:ext cx="81290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
        <p:nvSpPr>
          <p:cNvPr id="67" name="Google Shape;67;p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
        <p:nvSpPr>
          <p:cNvPr id="70" name="Google Shape;70;p8"/>
          <p:cNvSpPr/>
          <p:nvPr/>
        </p:nvSpPr>
        <p:spPr>
          <a:xfrm>
            <a:off x="1014984" y="-54"/>
            <a:ext cx="73152" cy="6858054"/>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u avec légende" type="objTx">
  <p:cSld name="OBJECT_WITH_CAPTION_TEXT">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457200" y="216778"/>
            <a:ext cx="3810000" cy="1162050"/>
          </a:xfrm>
          <a:prstGeom prst="rect">
            <a:avLst/>
          </a:prstGeom>
          <a:noFill/>
          <a:ln>
            <a:noFill/>
          </a:ln>
        </p:spPr>
        <p:txBody>
          <a:bodyPr spcFirstLastPara="1" wrap="square" lIns="91425" tIns="45700" rIns="91425" bIns="45700" anchor="b" anchorCtr="0"/>
          <a:lstStyle>
            <a:lvl1pPr lvl="0" algn="l">
              <a:lnSpc>
                <a:spcPct val="90909"/>
              </a:lnSpc>
              <a:spcBef>
                <a:spcPts val="0"/>
              </a:spcBef>
              <a:spcAft>
                <a:spcPts val="0"/>
              </a:spcAft>
              <a:buClr>
                <a:srgbClr val="562214"/>
              </a:buClr>
              <a:buSzPts val="2200"/>
              <a:buFont typeface="Cabin"/>
              <a:buNone/>
              <a:defRPr sz="2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457200" y="1406964"/>
            <a:ext cx="3810000" cy="698500"/>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0"/>
              </a:spcBef>
              <a:spcAft>
                <a:spcPts val="0"/>
              </a:spcAft>
              <a:buSzPts val="1120"/>
              <a:buNone/>
              <a:defRPr sz="1400"/>
            </a:lvl1pPr>
            <a:lvl2pPr marL="914400" lvl="1" indent="-228600" algn="l">
              <a:lnSpc>
                <a:spcPct val="100000"/>
              </a:lnSpc>
              <a:spcBef>
                <a:spcPts val="55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4" name="Google Shape;74;p9"/>
          <p:cNvSpPr txBox="1">
            <a:spLocks noGrp="1"/>
          </p:cNvSpPr>
          <p:nvPr>
            <p:ph type="body" idx="2"/>
          </p:nvPr>
        </p:nvSpPr>
        <p:spPr>
          <a:xfrm>
            <a:off x="457200" y="2133600"/>
            <a:ext cx="8153400" cy="3992563"/>
          </a:xfrm>
          <a:prstGeom prst="rect">
            <a:avLst/>
          </a:prstGeom>
          <a:noFill/>
          <a:ln>
            <a:noFill/>
          </a:ln>
        </p:spPr>
        <p:txBody>
          <a:bodyPr spcFirstLastPara="1" wrap="square" lIns="91425" tIns="45700" rIns="91425" bIns="45700" anchor="t" anchorCtr="0"/>
          <a:lstStyle>
            <a:lvl1pPr marL="457200" lvl="0" indent="-391160" algn="l">
              <a:lnSpc>
                <a:spcPct val="100000"/>
              </a:lnSpc>
              <a:spcBef>
                <a:spcPts val="600"/>
              </a:spcBef>
              <a:spcAft>
                <a:spcPts val="0"/>
              </a:spcAft>
              <a:buSzPts val="2560"/>
              <a:buChar char="●"/>
              <a:defRPr sz="3200"/>
            </a:lvl1pPr>
            <a:lvl2pPr marL="914400" lvl="1" indent="-406400" algn="l">
              <a:lnSpc>
                <a:spcPct val="100000"/>
              </a:lnSpc>
              <a:spcBef>
                <a:spcPts val="55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5" name="Google Shape;75;p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 avec légende" type="picTx">
  <p:cSld name="PICTURE_WITH_CAPTION_TEXT">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5886896" y="1066800"/>
            <a:ext cx="2743200" cy="19812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562214"/>
              </a:buClr>
              <a:buSzPts val="2100"/>
              <a:buFont typeface="Cabin"/>
              <a:buNone/>
              <a:defRPr sz="21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
        <p:nvSpPr>
          <p:cNvPr id="83" name="Google Shape;83;p10"/>
          <p:cNvSpPr/>
          <p:nvPr/>
        </p:nvSpPr>
        <p:spPr>
          <a:xfrm>
            <a:off x="762000" y="1066800"/>
            <a:ext cx="4572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4901"/>
              </a:srgbClr>
            </a:outerShdw>
          </a:effectLst>
        </p:spPr>
        <p:txBody>
          <a:bodyPr spcFirstLastPara="1" wrap="square" lIns="91425" tIns="274300" rIns="91425" bIns="45700" anchor="t" anchorCtr="0">
            <a:noAutofit/>
          </a:bodyPr>
          <a:lstStyle/>
          <a:p>
            <a:pPr marL="0" marR="0" lvl="0" indent="0" algn="l" rtl="0">
              <a:lnSpc>
                <a:spcPct val="93750"/>
              </a:lnSpc>
              <a:spcBef>
                <a:spcPts val="0"/>
              </a:spcBef>
              <a:spcAft>
                <a:spcPts val="0"/>
              </a:spcAft>
              <a:buClr>
                <a:schemeClr val="accent1"/>
              </a:buClr>
              <a:buSzPts val="2560"/>
              <a:buFont typeface="Noto Sans Symbols"/>
              <a:buNone/>
            </a:pPr>
            <a:endParaRPr sz="3200">
              <a:solidFill>
                <a:schemeClr val="dk1"/>
              </a:solidFill>
              <a:latin typeface="Cabin"/>
              <a:ea typeface="Cabin"/>
              <a:cs typeface="Cabin"/>
              <a:sym typeface="Cabin"/>
            </a:endParaRPr>
          </a:p>
        </p:txBody>
      </p:sp>
      <p:sp>
        <p:nvSpPr>
          <p:cNvPr id="84" name="Google Shape;84;p10"/>
          <p:cNvSpPr>
            <a:spLocks noGrp="1"/>
          </p:cNvSpPr>
          <p:nvPr>
            <p:ph type="pic" idx="2"/>
          </p:nvPr>
        </p:nvSpPr>
        <p:spPr>
          <a:xfrm>
            <a:off x="838200" y="1143003"/>
            <a:ext cx="4419600" cy="3514531"/>
          </a:xfrm>
          <a:prstGeom prst="roundRect">
            <a:avLst>
              <a:gd name="adj" fmla="val 783"/>
            </a:avLst>
          </a:prstGeom>
          <a:solidFill>
            <a:schemeClr val="lt2"/>
          </a:solidFill>
          <a:ln>
            <a:noFill/>
          </a:ln>
        </p:spPr>
        <p:txBody>
          <a:bodyPr spcFirstLastPara="1" wrap="square" lIns="91425" tIns="274300" rIns="91425" bIns="45700" anchor="t" anchorCtr="0"/>
          <a:lstStyle>
            <a:lvl1pPr marR="0" lvl="0" algn="l" rtl="0">
              <a:lnSpc>
                <a:spcPct val="100000"/>
              </a:lnSpc>
              <a:spcBef>
                <a:spcPts val="600"/>
              </a:spcBef>
              <a:spcAft>
                <a:spcPts val="0"/>
              </a:spcAft>
              <a:buClr>
                <a:schemeClr val="accent1"/>
              </a:buClr>
              <a:buSzPts val="2560"/>
              <a:buFont typeface="Noto Sans Symbols"/>
              <a:buNone/>
              <a:defRPr sz="3200" b="0" i="0" u="none" strike="noStrike" cap="none">
                <a:solidFill>
                  <a:schemeClr val="dk1"/>
                </a:solidFill>
                <a:latin typeface="Cabin"/>
                <a:ea typeface="Cabin"/>
                <a:cs typeface="Cabin"/>
                <a:sym typeface="Cabin"/>
              </a:defRPr>
            </a:lvl1pPr>
            <a:lvl2pPr marR="0" lvl="1"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R="0" lvl="2"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R="0" lvl="3"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Cabin"/>
                <a:ea typeface="Cabin"/>
                <a:cs typeface="Cabin"/>
                <a:sym typeface="Cabin"/>
              </a:defRPr>
            </a:lvl4pPr>
            <a:lvl5pPr marR="0" lvl="4"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Cabin"/>
                <a:ea typeface="Cabin"/>
                <a:cs typeface="Cabin"/>
                <a:sym typeface="Cabin"/>
              </a:defRPr>
            </a:lvl5pPr>
            <a:lvl6pPr marR="0" lvl="5"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85" name="Google Shape;85;p10"/>
          <p:cNvSpPr/>
          <p:nvPr/>
        </p:nvSpPr>
        <p:spPr>
          <a:xfrm rot="-2131329">
            <a:off x="396725" y="954341"/>
            <a:ext cx="685800"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rgbClr val="EAD8B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
        <p:nvSpPr>
          <p:cNvPr id="86" name="Google Shape;86;p10"/>
          <p:cNvSpPr/>
          <p:nvPr/>
        </p:nvSpPr>
        <p:spPr>
          <a:xfrm rot="2103354" flipH="1">
            <a:off x="5003667" y="936786"/>
            <a:ext cx="649224"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chemeClr val="lt2">
                <a:alpha val="20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
        <p:nvSpPr>
          <p:cNvPr id="87" name="Google Shape;87;p10"/>
          <p:cNvSpPr txBox="1">
            <a:spLocks noGrp="1"/>
          </p:cNvSpPr>
          <p:nvPr>
            <p:ph type="body" idx="1"/>
          </p:nvPr>
        </p:nvSpPr>
        <p:spPr>
          <a:xfrm>
            <a:off x="838200" y="4800600"/>
            <a:ext cx="4419600" cy="762000"/>
          </a:xfrm>
          <a:prstGeom prst="rect">
            <a:avLst/>
          </a:prstGeom>
          <a:noFill/>
          <a:ln>
            <a:noFill/>
          </a:ln>
        </p:spPr>
        <p:txBody>
          <a:bodyPr spcFirstLastPara="1" wrap="square" lIns="91425" tIns="45700" rIns="91425" bIns="45700" anchor="ctr" anchorCtr="0"/>
          <a:lstStyle>
            <a:lvl1pPr marL="457200" lvl="0" indent="-228600" algn="l">
              <a:lnSpc>
                <a:spcPct val="114285"/>
              </a:lnSpc>
              <a:spcBef>
                <a:spcPts val="0"/>
              </a:spcBef>
              <a:spcAft>
                <a:spcPts val="0"/>
              </a:spcAft>
              <a:buSzPts val="1120"/>
              <a:buNone/>
              <a:defRPr sz="1400">
                <a:solidFill>
                  <a:srgbClr val="777777"/>
                </a:solidFill>
              </a:defRPr>
            </a:lvl1pPr>
            <a:lvl2pPr marL="914400" lvl="1" indent="-304800" algn="l">
              <a:lnSpc>
                <a:spcPct val="100000"/>
              </a:lnSpc>
              <a:spcBef>
                <a:spcPts val="550"/>
              </a:spcBef>
              <a:spcAft>
                <a:spcPts val="0"/>
              </a:spcAft>
              <a:buSzPts val="1200"/>
              <a:buChar char="◦"/>
              <a:defRPr sz="1200"/>
            </a:lvl2pPr>
            <a:lvl3pPr marL="1371600" lvl="2" indent="-292100" algn="l">
              <a:lnSpc>
                <a:spcPct val="100000"/>
              </a:lnSpc>
              <a:spcBef>
                <a:spcPts val="200"/>
              </a:spcBef>
              <a:spcAft>
                <a:spcPts val="0"/>
              </a:spcAft>
              <a:buSzPts val="1000"/>
              <a:buChar char="⚫"/>
              <a:defRPr sz="1000"/>
            </a:lvl3pPr>
            <a:lvl4pPr marL="1828800" lvl="3" indent="-285750" algn="l">
              <a:lnSpc>
                <a:spcPct val="100000"/>
              </a:lnSpc>
              <a:spcBef>
                <a:spcPts val="180"/>
              </a:spcBef>
              <a:spcAft>
                <a:spcPts val="0"/>
              </a:spcAft>
              <a:buSzPts val="900"/>
              <a:buChar char="⚫"/>
              <a:defRPr sz="900"/>
            </a:lvl4pPr>
            <a:lvl5pPr marL="2286000" lvl="4" indent="-285750" algn="l">
              <a:lnSpc>
                <a:spcPct val="100000"/>
              </a:lnSpc>
              <a:spcBef>
                <a:spcPts val="180"/>
              </a:spcBef>
              <a:spcAft>
                <a:spcPts val="0"/>
              </a:spcAft>
              <a:buSzPts val="900"/>
              <a:buChar char="⚫"/>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90000" sy="90000" flip="xy" algn="tl"/>
        </a:blipFill>
        <a:effectLst/>
      </p:bgPr>
    </p:bg>
    <p:spTree>
      <p:nvGrpSpPr>
        <p:cNvPr id="1" name="Shape 9"/>
        <p:cNvGrpSpPr/>
        <p:nvPr/>
      </p:nvGrpSpPr>
      <p:grpSpPr>
        <a:xfrm>
          <a:off x="0" y="0"/>
          <a:ext cx="0" cy="0"/>
          <a:chOff x="0" y="0"/>
          <a:chExt cx="0" cy="0"/>
        </a:xfrm>
      </p:grpSpPr>
      <p:sp>
        <p:nvSpPr>
          <p:cNvPr id="10" name="Google Shape;10;p1"/>
          <p:cNvSpPr/>
          <p:nvPr/>
        </p:nvSpPr>
        <p:spPr>
          <a:xfrm>
            <a:off x="-815927" y="-815922"/>
            <a:ext cx="1638887" cy="1638887"/>
          </a:xfrm>
          <a:prstGeom prst="pie">
            <a:avLst>
              <a:gd name="adj1" fmla="val 0"/>
              <a:gd name="adj2" fmla="val 5402120"/>
            </a:avLst>
          </a:prstGeom>
          <a:solidFill>
            <a:srgbClr val="FEF9F3">
              <a:alpha val="32941"/>
            </a:srgbClr>
          </a:solidFill>
          <a:ln w="9525" cap="rnd" cmpd="sng">
            <a:solidFill>
              <a:srgbClr val="D1C19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11" name="Google Shape;11;p1"/>
          <p:cNvSpPr/>
          <p:nvPr/>
        </p:nvSpPr>
        <p:spPr>
          <a:xfrm>
            <a:off x="168816" y="21102"/>
            <a:ext cx="1702191" cy="1702191"/>
          </a:xfrm>
          <a:prstGeom prst="ellipse">
            <a:avLst/>
          </a:prstGeom>
          <a:noFill/>
          <a:ln w="27300" cap="rnd" cmpd="sng">
            <a:solidFill>
              <a:srgbClr val="FFF5DB"/>
            </a:solidFill>
            <a:prstDash val="solid"/>
            <a:round/>
            <a:headEnd type="none" w="sm" len="sm"/>
            <a:tailEnd type="none" w="sm" len="sm"/>
          </a:ln>
          <a:effectLst>
            <a:outerShdw blurRad="25400" dist="25400" dir="5400000" algn="tl" rotWithShape="0">
              <a:srgbClr val="ADA48C">
                <a:alpha val="8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12" name="Google Shape;12;p1"/>
          <p:cNvSpPr/>
          <p:nvPr/>
        </p:nvSpPr>
        <p:spPr>
          <a:xfrm rot="2315675">
            <a:off x="182881" y="1055077"/>
            <a:ext cx="1125717" cy="1102624"/>
          </a:xfrm>
          <a:prstGeom prst="donut">
            <a:avLst>
              <a:gd name="adj" fmla="val 11833"/>
            </a:avLst>
          </a:prstGeom>
          <a:gradFill>
            <a:gsLst>
              <a:gs pos="0">
                <a:srgbClr val="FEFBF4">
                  <a:alpha val="69803"/>
                </a:srgbClr>
              </a:gs>
              <a:gs pos="70000">
                <a:srgbClr val="FFFDF8">
                  <a:alpha val="54901"/>
                </a:srgbClr>
              </a:gs>
              <a:gs pos="100000">
                <a:srgbClr val="EDCF8C">
                  <a:alpha val="60000"/>
                </a:srgbClr>
              </a:gs>
            </a:gsLst>
            <a:path path="circle">
              <a:fillToRect r="100000" b="100000"/>
            </a:path>
            <a:tileRect l="-100000" t="-100000"/>
          </a:gradFill>
          <a:ln w="9525" cap="rnd" cmpd="sng">
            <a:solidFill>
              <a:srgbClr val="C5B390"/>
            </a:solidFill>
            <a:prstDash val="solid"/>
            <a:round/>
            <a:headEnd type="none" w="sm" len="sm"/>
            <a:tailEnd type="none" w="sm" len="sm"/>
          </a:ln>
          <a:effectLst>
            <a:outerShdw blurRad="12700" dist="15000" dir="4500000" algn="tl" rotWithShape="0">
              <a:srgbClr val="564E4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13" name="Google Shape;13;p1"/>
          <p:cNvSpPr/>
          <p:nvPr/>
        </p:nvSpPr>
        <p:spPr>
          <a:xfrm>
            <a:off x="1012873" y="-54"/>
            <a:ext cx="8131127"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14" name="Google Shape;14;p1"/>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62214"/>
              </a:buClr>
              <a:buSzPts val="4300"/>
              <a:buFont typeface="Cabin"/>
              <a:buNone/>
              <a:defRPr sz="4300" b="0" i="0" u="none" strike="noStrike" cap="none">
                <a:solidFill>
                  <a:srgbClr val="562214"/>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Cabin"/>
                <a:ea typeface="Cabin"/>
                <a:cs typeface="Cabin"/>
                <a:sym typeface="Cabin"/>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6" name="Google Shape;16;p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200" b="0" i="0" u="none" strike="noStrike" cap="none">
                <a:solidFill>
                  <a:srgbClr val="B3A787"/>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7" name="Google Shape;17;p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3A787"/>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8" name="Google Shape;18;p1"/>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rgbClr val="B3A787"/>
                </a:solidFill>
                <a:latin typeface="Cabin"/>
                <a:ea typeface="Cabin"/>
                <a:cs typeface="Cabin"/>
                <a:sym typeface="Cabin"/>
              </a:defRPr>
            </a:lvl1pPr>
            <a:lvl2pPr marL="0" marR="0" lvl="1" indent="0" algn="ctr" rtl="0">
              <a:spcBef>
                <a:spcPts val="0"/>
              </a:spcBef>
              <a:buNone/>
              <a:defRPr sz="1200" b="0" i="0" u="none" strike="noStrike" cap="none">
                <a:solidFill>
                  <a:srgbClr val="B3A787"/>
                </a:solidFill>
                <a:latin typeface="Cabin"/>
                <a:ea typeface="Cabin"/>
                <a:cs typeface="Cabin"/>
                <a:sym typeface="Cabin"/>
              </a:defRPr>
            </a:lvl2pPr>
            <a:lvl3pPr marL="0" marR="0" lvl="2" indent="0" algn="ctr" rtl="0">
              <a:spcBef>
                <a:spcPts val="0"/>
              </a:spcBef>
              <a:buNone/>
              <a:defRPr sz="1200" b="0" i="0" u="none" strike="noStrike" cap="none">
                <a:solidFill>
                  <a:srgbClr val="B3A787"/>
                </a:solidFill>
                <a:latin typeface="Cabin"/>
                <a:ea typeface="Cabin"/>
                <a:cs typeface="Cabin"/>
                <a:sym typeface="Cabin"/>
              </a:defRPr>
            </a:lvl3pPr>
            <a:lvl4pPr marL="0" marR="0" lvl="3" indent="0" algn="ctr" rtl="0">
              <a:spcBef>
                <a:spcPts val="0"/>
              </a:spcBef>
              <a:buNone/>
              <a:defRPr sz="1200" b="0" i="0" u="none" strike="noStrike" cap="none">
                <a:solidFill>
                  <a:srgbClr val="B3A787"/>
                </a:solidFill>
                <a:latin typeface="Cabin"/>
                <a:ea typeface="Cabin"/>
                <a:cs typeface="Cabin"/>
                <a:sym typeface="Cabin"/>
              </a:defRPr>
            </a:lvl4pPr>
            <a:lvl5pPr marL="0" marR="0" lvl="4" indent="0" algn="ctr" rtl="0">
              <a:spcBef>
                <a:spcPts val="0"/>
              </a:spcBef>
              <a:buNone/>
              <a:defRPr sz="1200" b="0" i="0" u="none" strike="noStrike" cap="none">
                <a:solidFill>
                  <a:srgbClr val="B3A787"/>
                </a:solidFill>
                <a:latin typeface="Cabin"/>
                <a:ea typeface="Cabin"/>
                <a:cs typeface="Cabin"/>
                <a:sym typeface="Cabin"/>
              </a:defRPr>
            </a:lvl5pPr>
            <a:lvl6pPr marL="0" marR="0" lvl="5" indent="0" algn="ctr" rtl="0">
              <a:spcBef>
                <a:spcPts val="0"/>
              </a:spcBef>
              <a:buNone/>
              <a:defRPr sz="1200" b="0" i="0" u="none" strike="noStrike" cap="none">
                <a:solidFill>
                  <a:srgbClr val="B3A787"/>
                </a:solidFill>
                <a:latin typeface="Cabin"/>
                <a:ea typeface="Cabin"/>
                <a:cs typeface="Cabin"/>
                <a:sym typeface="Cabin"/>
              </a:defRPr>
            </a:lvl6pPr>
            <a:lvl7pPr marL="0" marR="0" lvl="6" indent="0" algn="ctr" rtl="0">
              <a:spcBef>
                <a:spcPts val="0"/>
              </a:spcBef>
              <a:buNone/>
              <a:defRPr sz="1200" b="0" i="0" u="none" strike="noStrike" cap="none">
                <a:solidFill>
                  <a:srgbClr val="B3A787"/>
                </a:solidFill>
                <a:latin typeface="Cabin"/>
                <a:ea typeface="Cabin"/>
                <a:cs typeface="Cabin"/>
                <a:sym typeface="Cabin"/>
              </a:defRPr>
            </a:lvl7pPr>
            <a:lvl8pPr marL="0" marR="0" lvl="7" indent="0" algn="ctr" rtl="0">
              <a:spcBef>
                <a:spcPts val="0"/>
              </a:spcBef>
              <a:buNone/>
              <a:defRPr sz="1200" b="0" i="0" u="none" strike="noStrike" cap="none">
                <a:solidFill>
                  <a:srgbClr val="B3A787"/>
                </a:solidFill>
                <a:latin typeface="Cabin"/>
                <a:ea typeface="Cabin"/>
                <a:cs typeface="Cabin"/>
                <a:sym typeface="Cabin"/>
              </a:defRPr>
            </a:lvl8pPr>
            <a:lvl9pPr marL="0" marR="0" lvl="8" indent="0" algn="ctr" rtl="0">
              <a:spcBef>
                <a:spcPts val="0"/>
              </a:spcBef>
              <a:buNone/>
              <a:defRPr sz="1200" b="0" i="0" u="none" strike="noStrike" cap="none">
                <a:solidFill>
                  <a:srgbClr val="B3A787"/>
                </a:solidFill>
                <a:latin typeface="Cabin"/>
                <a:ea typeface="Cabin"/>
                <a:cs typeface="Cabin"/>
                <a:sym typeface="Cabin"/>
              </a:defRPr>
            </a:lvl9pPr>
          </a:lstStyle>
          <a:p>
            <a:pPr marL="0" lvl="0" indent="0" algn="ctr" rtl="0">
              <a:spcBef>
                <a:spcPts val="0"/>
              </a:spcBef>
              <a:spcAft>
                <a:spcPts val="0"/>
              </a:spcAft>
              <a:buNone/>
            </a:pPr>
            <a:fld id="{00000000-1234-1234-1234-123412341234}" type="slidenum">
              <a:rPr lang="fr-FR"/>
              <a:t>‹N°›</a:t>
            </a:fld>
            <a:endParaRPr/>
          </a:p>
        </p:txBody>
      </p:sp>
      <p:sp>
        <p:nvSpPr>
          <p:cNvPr id="19" name="Google Shape;19;p1"/>
          <p:cNvSpPr/>
          <p:nvPr/>
        </p:nvSpPr>
        <p:spPr>
          <a:xfrm>
            <a:off x="1014984" y="-54"/>
            <a:ext cx="73152" cy="6858054"/>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3"/>
          <p:cNvSpPr txBox="1">
            <a:spLocks noGrp="1"/>
          </p:cNvSpPr>
          <p:nvPr>
            <p:ph type="body" idx="1"/>
          </p:nvPr>
        </p:nvSpPr>
        <p:spPr>
          <a:xfrm>
            <a:off x="1428728" y="1428736"/>
            <a:ext cx="7498080" cy="4800600"/>
          </a:xfrm>
          <a:prstGeom prst="rect">
            <a:avLst/>
          </a:prstGeom>
          <a:noFill/>
          <a:ln>
            <a:noFill/>
          </a:ln>
        </p:spPr>
        <p:txBody>
          <a:bodyPr spcFirstLastPara="1" wrap="square" lIns="91425" tIns="45700" rIns="91425" bIns="45700" anchor="t" anchorCtr="0">
            <a:noAutofit/>
          </a:bodyPr>
          <a:lstStyle/>
          <a:p>
            <a:pPr marL="365760" lvl="0" indent="-120903" algn="l" rtl="0">
              <a:lnSpc>
                <a:spcPct val="100000"/>
              </a:lnSpc>
              <a:spcBef>
                <a:spcPts val="0"/>
              </a:spcBef>
              <a:spcAft>
                <a:spcPts val="0"/>
              </a:spcAft>
              <a:buSzPts val="2560"/>
              <a:buNone/>
            </a:pPr>
            <a:endParaRPr/>
          </a:p>
        </p:txBody>
      </p:sp>
      <p:sp>
        <p:nvSpPr>
          <p:cNvPr id="105" name="Google Shape;105;p13"/>
          <p:cNvSpPr/>
          <p:nvPr/>
        </p:nvSpPr>
        <p:spPr>
          <a:xfrm>
            <a:off x="1428725" y="1524000"/>
            <a:ext cx="7358100" cy="4453500"/>
          </a:xfrm>
          <a:prstGeom prst="roundRect">
            <a:avLst>
              <a:gd name="adj" fmla="val 16667"/>
            </a:avLst>
          </a:prstGeom>
          <a:gradFill>
            <a:gsLst>
              <a:gs pos="0">
                <a:srgbClr val="FFE9AF"/>
              </a:gs>
              <a:gs pos="50000">
                <a:srgbClr val="FFE59B"/>
              </a:gs>
              <a:gs pos="97000">
                <a:srgbClr val="FFE27A"/>
              </a:gs>
              <a:gs pos="100000">
                <a:srgbClr val="FFE26B"/>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63500" dist="25400" dir="5400000"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3200" b="1" i="0" u="none" strike="noStrike" cap="none">
                <a:solidFill>
                  <a:srgbClr val="0C0C0C"/>
                </a:solidFill>
                <a:latin typeface="Cantata One"/>
                <a:ea typeface="Cantata One"/>
                <a:cs typeface="Cantata One"/>
                <a:sym typeface="Cantata One"/>
              </a:rPr>
              <a:t>LINK BETWEEN </a:t>
            </a:r>
            <a:endParaRPr sz="3200" b="1" i="0" u="none" strike="noStrike" cap="none">
              <a:solidFill>
                <a:srgbClr val="0C0C0C"/>
              </a:solidFill>
              <a:latin typeface="Cantata One"/>
              <a:ea typeface="Cantata One"/>
              <a:cs typeface="Cantata One"/>
              <a:sym typeface="Cantata One"/>
            </a:endParaRPr>
          </a:p>
          <a:p>
            <a:pPr marL="0" marR="0" lvl="0" indent="0" algn="ctr" rtl="0">
              <a:spcBef>
                <a:spcPts val="0"/>
              </a:spcBef>
              <a:spcAft>
                <a:spcPts val="0"/>
              </a:spcAft>
              <a:buNone/>
            </a:pPr>
            <a:endParaRPr sz="3200" b="1">
              <a:solidFill>
                <a:srgbClr val="0C0C0C"/>
              </a:solidFill>
              <a:latin typeface="Cantata One"/>
              <a:ea typeface="Cantata One"/>
              <a:cs typeface="Cantata One"/>
              <a:sym typeface="Cantata One"/>
            </a:endParaRPr>
          </a:p>
          <a:p>
            <a:pPr marL="0" marR="0" lvl="0" indent="0" algn="ctr" rtl="0">
              <a:spcBef>
                <a:spcPts val="0"/>
              </a:spcBef>
              <a:spcAft>
                <a:spcPts val="0"/>
              </a:spcAft>
              <a:buNone/>
            </a:pPr>
            <a:r>
              <a:rPr lang="fr-FR" sz="3200" b="1" i="0" u="none" strike="noStrike" cap="none">
                <a:solidFill>
                  <a:srgbClr val="0C0C0C"/>
                </a:solidFill>
                <a:latin typeface="Cantata One"/>
                <a:ea typeface="Cantata One"/>
                <a:cs typeface="Cantata One"/>
                <a:sym typeface="Cantata One"/>
              </a:rPr>
              <a:t>ISLAMIC MICRO-FINANCE </a:t>
            </a:r>
            <a:endParaRPr sz="3200" b="1" i="0" u="none" strike="noStrike" cap="none">
              <a:solidFill>
                <a:srgbClr val="0C0C0C"/>
              </a:solidFill>
              <a:latin typeface="Cantata One"/>
              <a:ea typeface="Cantata One"/>
              <a:cs typeface="Cantata One"/>
              <a:sym typeface="Cantata One"/>
            </a:endParaRPr>
          </a:p>
          <a:p>
            <a:pPr marL="0" marR="0" lvl="0" indent="0" algn="ctr" rtl="0">
              <a:spcBef>
                <a:spcPts val="0"/>
              </a:spcBef>
              <a:spcAft>
                <a:spcPts val="0"/>
              </a:spcAft>
              <a:buNone/>
            </a:pPr>
            <a:r>
              <a:rPr lang="fr-FR" sz="3200" b="1">
                <a:solidFill>
                  <a:srgbClr val="0C0C0C"/>
                </a:solidFill>
                <a:latin typeface="Cantata One"/>
                <a:ea typeface="Cantata One"/>
                <a:cs typeface="Cantata One"/>
                <a:sym typeface="Cantata One"/>
              </a:rPr>
              <a:t>&amp;</a:t>
            </a:r>
            <a:endParaRPr sz="3200" b="1">
              <a:solidFill>
                <a:srgbClr val="0C0C0C"/>
              </a:solidFill>
              <a:latin typeface="Cantata One"/>
              <a:ea typeface="Cantata One"/>
              <a:cs typeface="Cantata One"/>
              <a:sym typeface="Cantata One"/>
            </a:endParaRPr>
          </a:p>
          <a:p>
            <a:pPr marL="0" marR="0" lvl="0" indent="0" algn="ctr" rtl="0">
              <a:spcBef>
                <a:spcPts val="0"/>
              </a:spcBef>
              <a:spcAft>
                <a:spcPts val="0"/>
              </a:spcAft>
              <a:buNone/>
            </a:pPr>
            <a:r>
              <a:rPr lang="fr-FR" sz="3200" b="1" i="0" u="none" strike="noStrike" cap="none">
                <a:solidFill>
                  <a:srgbClr val="0C0C0C"/>
                </a:solidFill>
                <a:latin typeface="Cantata One"/>
                <a:ea typeface="Cantata One"/>
                <a:cs typeface="Cantata One"/>
                <a:sym typeface="Cantata One"/>
              </a:rPr>
              <a:t>MICRO</a:t>
            </a:r>
            <a:r>
              <a:rPr lang="fr-FR" sz="3200" b="1">
                <a:solidFill>
                  <a:srgbClr val="0C0C0C"/>
                </a:solidFill>
                <a:latin typeface="Cantata One"/>
                <a:ea typeface="Cantata One"/>
                <a:cs typeface="Cantata One"/>
                <a:sym typeface="Cantata One"/>
              </a:rPr>
              <a:t>-</a:t>
            </a:r>
            <a:r>
              <a:rPr lang="fr-FR" sz="3200" b="1" i="0" u="none" strike="noStrike" cap="none">
                <a:solidFill>
                  <a:srgbClr val="0C0C0C"/>
                </a:solidFill>
                <a:latin typeface="Cantata One"/>
                <a:ea typeface="Cantata One"/>
                <a:cs typeface="Cantata One"/>
                <a:sym typeface="Cantata One"/>
              </a:rPr>
              <a:t>TAKAFUL </a:t>
            </a:r>
            <a:endParaRPr sz="3200" b="1" i="0" u="none" strike="noStrike" cap="none">
              <a:solidFill>
                <a:srgbClr val="0C0C0C"/>
              </a:solidFill>
              <a:latin typeface="Cantata One"/>
              <a:ea typeface="Cantata One"/>
              <a:cs typeface="Cantata One"/>
              <a:sym typeface="Cantata One"/>
            </a:endParaRPr>
          </a:p>
          <a:p>
            <a:pPr marL="0" marR="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p:nvPr/>
        </p:nvSpPr>
        <p:spPr>
          <a:xfrm>
            <a:off x="1142975" y="1500175"/>
            <a:ext cx="7715400" cy="3899400"/>
          </a:xfrm>
          <a:prstGeom prst="roundRect">
            <a:avLst>
              <a:gd name="adj" fmla="val 16667"/>
            </a:avLst>
          </a:prstGeom>
          <a:gradFill>
            <a:gsLst>
              <a:gs pos="0">
                <a:srgbClr val="FFE9AF"/>
              </a:gs>
              <a:gs pos="50000">
                <a:srgbClr val="FFE59B"/>
              </a:gs>
              <a:gs pos="97000">
                <a:srgbClr val="FFE27A"/>
              </a:gs>
              <a:gs pos="100000">
                <a:srgbClr val="FFE26B"/>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63500" dist="25400" dir="5400000" rotWithShape="0">
              <a:srgbClr val="000000">
                <a:alpha val="4274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fr-FR" sz="1600" b="0" i="0" u="none" strike="noStrike" cap="none">
                <a:solidFill>
                  <a:schemeClr val="dk1"/>
                </a:solidFill>
                <a:latin typeface="Calibri"/>
                <a:ea typeface="Calibri"/>
                <a:cs typeface="Calibri"/>
                <a:sym typeface="Calibri"/>
              </a:rPr>
              <a:t>The world of microfinance is structured around  two main axes: </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457200" marR="0" lvl="0" indent="-317500" algn="l" rtl="0">
              <a:spcBef>
                <a:spcPts val="0"/>
              </a:spcBef>
              <a:spcAft>
                <a:spcPts val="0"/>
              </a:spcAft>
              <a:buClr>
                <a:schemeClr val="dk1"/>
              </a:buClr>
              <a:buSzPts val="1400"/>
              <a:buFont typeface="Calibri"/>
              <a:buChar char="-"/>
            </a:pPr>
            <a:r>
              <a:rPr lang="fr-FR" sz="1600" b="1">
                <a:solidFill>
                  <a:schemeClr val="dk1"/>
                </a:solidFill>
                <a:latin typeface="Calibri"/>
                <a:ea typeface="Calibri"/>
                <a:cs typeface="Calibri"/>
                <a:sym typeface="Calibri"/>
              </a:rPr>
              <a:t>B</a:t>
            </a:r>
            <a:r>
              <a:rPr lang="fr-FR" sz="1600" b="1" i="0" u="none" strike="noStrike" cap="none">
                <a:solidFill>
                  <a:schemeClr val="dk1"/>
                </a:solidFill>
                <a:latin typeface="Calibri"/>
                <a:ea typeface="Calibri"/>
                <a:cs typeface="Calibri"/>
                <a:sym typeface="Calibri"/>
              </a:rPr>
              <a:t>anks</a:t>
            </a:r>
            <a:r>
              <a:rPr lang="fr-FR" sz="1600" b="0" i="0" u="none" strike="noStrike" cap="none">
                <a:solidFill>
                  <a:schemeClr val="dk1"/>
                </a:solidFill>
                <a:latin typeface="Calibri"/>
                <a:ea typeface="Calibri"/>
                <a:cs typeface="Calibri"/>
                <a:sym typeface="Calibri"/>
              </a:rPr>
              <a:t>, that manage the financing of the entire economy  through the support of investment and consumption, and;</a:t>
            </a:r>
            <a:endParaRPr sz="1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None/>
            </a:pPr>
            <a:endParaRPr sz="1600">
              <a:solidFill>
                <a:schemeClr val="dk1"/>
              </a:solidFill>
              <a:latin typeface="Calibri"/>
              <a:ea typeface="Calibri"/>
              <a:cs typeface="Calibri"/>
              <a:sym typeface="Calibri"/>
            </a:endParaRPr>
          </a:p>
          <a:p>
            <a:pPr marL="457200" marR="0" lvl="0" indent="-317500" algn="l" rtl="0">
              <a:spcBef>
                <a:spcPts val="0"/>
              </a:spcBef>
              <a:spcAft>
                <a:spcPts val="0"/>
              </a:spcAft>
              <a:buClr>
                <a:schemeClr val="dk1"/>
              </a:buClr>
              <a:buSzPts val="1400"/>
              <a:buFont typeface="Calibri"/>
              <a:buChar char="-"/>
            </a:pPr>
            <a:r>
              <a:rPr lang="fr-FR" sz="1600" b="1">
                <a:solidFill>
                  <a:schemeClr val="dk1"/>
                </a:solidFill>
                <a:latin typeface="Calibri"/>
                <a:ea typeface="Calibri"/>
                <a:cs typeface="Calibri"/>
                <a:sym typeface="Calibri"/>
              </a:rPr>
              <a:t>I</a:t>
            </a:r>
            <a:r>
              <a:rPr lang="fr-FR" sz="1600" b="1" i="0" u="none" strike="noStrike" cap="none">
                <a:solidFill>
                  <a:schemeClr val="dk1"/>
                </a:solidFill>
                <a:latin typeface="Calibri"/>
                <a:ea typeface="Calibri"/>
                <a:cs typeface="Calibri"/>
                <a:sym typeface="Calibri"/>
              </a:rPr>
              <a:t>nsurance</a:t>
            </a:r>
            <a:r>
              <a:rPr lang="fr-FR" sz="1600" b="1">
                <a:solidFill>
                  <a:schemeClr val="dk1"/>
                </a:solidFill>
                <a:latin typeface="Calibri"/>
                <a:ea typeface="Calibri"/>
                <a:cs typeface="Calibri"/>
                <a:sym typeface="Calibri"/>
              </a:rPr>
              <a:t> companies</a:t>
            </a:r>
            <a:r>
              <a:rPr lang="fr-FR" sz="1600">
                <a:solidFill>
                  <a:schemeClr val="dk1"/>
                </a:solidFill>
                <a:latin typeface="Calibri"/>
                <a:ea typeface="Calibri"/>
                <a:cs typeface="Calibri"/>
                <a:sym typeface="Calibri"/>
              </a:rPr>
              <a:t>,</a:t>
            </a:r>
            <a:r>
              <a:rPr lang="fr-FR" sz="1600" b="0" i="0" u="none" strike="noStrike" cap="none">
                <a:solidFill>
                  <a:schemeClr val="dk1"/>
                </a:solidFill>
                <a:latin typeface="Calibri"/>
                <a:ea typeface="Calibri"/>
                <a:cs typeface="Calibri"/>
                <a:sym typeface="Calibri"/>
              </a:rPr>
              <a:t> that constitute in a way the back office of the financial sphere including banks which, without the support and assistance of the insurance and reinsurance companies, cannot resist the structural deficits that undermine them. </a:t>
            </a:r>
            <a:endParaRPr sz="1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fr-FR" sz="1600" b="0" i="0" u="none" strike="noStrike" cap="none">
                <a:solidFill>
                  <a:schemeClr val="dk1"/>
                </a:solidFill>
                <a:latin typeface="Calibri"/>
                <a:ea typeface="Calibri"/>
                <a:cs typeface="Calibri"/>
                <a:sym typeface="Calibri"/>
              </a:rPr>
              <a:t>The economic system nowadays is based on finance which itself cannot work without insurance. It is the lungs that allow the economic and financial body to breathe and flourish. </a:t>
            </a:r>
            <a:r>
              <a:rPr lang="fr-FR" sz="1200" b="0" i="0" u="none" strike="noStrike" cap="none">
                <a:solidFill>
                  <a:schemeClr val="dk1"/>
                </a:solidFill>
                <a:latin typeface="Calibri"/>
                <a:ea typeface="Calibri"/>
                <a:cs typeface="Calibri"/>
                <a:sym typeface="Calibri"/>
              </a:rPr>
              <a:t>                      </a:t>
            </a:r>
            <a:endParaRPr sz="1200">
              <a:solidFill>
                <a:schemeClr val="dk1"/>
              </a:solidFill>
              <a:latin typeface="Cabin"/>
              <a:ea typeface="Cabin"/>
              <a:cs typeface="Cabin"/>
              <a:sym typeface="Cabin"/>
            </a:endParaRPr>
          </a:p>
        </p:txBody>
      </p:sp>
      <p:sp>
        <p:nvSpPr>
          <p:cNvPr id="111" name="Google Shape;111;p14"/>
          <p:cNvSpPr/>
          <p:nvPr/>
        </p:nvSpPr>
        <p:spPr>
          <a:xfrm>
            <a:off x="3214678" y="642918"/>
            <a:ext cx="2928958" cy="571504"/>
          </a:xfrm>
          <a:prstGeom prst="roundRect">
            <a:avLst>
              <a:gd name="adj" fmla="val 16667"/>
            </a:avLst>
          </a:prstGeom>
          <a:solidFill>
            <a:schemeClr val="accent1"/>
          </a:solidFill>
          <a:ln w="25400" cap="flat" cmpd="sng">
            <a:solidFill>
              <a:srgbClr val="2869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Cabin"/>
                <a:ea typeface="Cabin"/>
                <a:cs typeface="Cabin"/>
                <a:sym typeface="Cabin"/>
              </a:rPr>
              <a:t>INTRODUCTION</a:t>
            </a:r>
            <a:endParaRPr sz="1800">
              <a:solidFill>
                <a:schemeClr val="lt1"/>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5"/>
          <p:cNvSpPr/>
          <p:nvPr/>
        </p:nvSpPr>
        <p:spPr>
          <a:xfrm>
            <a:off x="142844" y="285728"/>
            <a:ext cx="4474502" cy="6143668"/>
          </a:xfrm>
          <a:prstGeom prst="roundRect">
            <a:avLst>
              <a:gd name="adj" fmla="val 16667"/>
            </a:avLst>
          </a:prstGeom>
          <a:solidFill>
            <a:srgbClr val="FCAC72"/>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fr-FR" sz="2000" b="1" dirty="0">
                <a:solidFill>
                  <a:srgbClr val="232D46"/>
                </a:solidFill>
                <a:latin typeface="Algerian"/>
                <a:ea typeface="Algerian"/>
                <a:cs typeface="Algerian"/>
                <a:sym typeface="Algerian"/>
              </a:rPr>
              <a:t>ISLAMIC MICRO FINANCE</a:t>
            </a:r>
            <a:endParaRPr dirty="0"/>
          </a:p>
          <a:p>
            <a:pPr marL="0" marR="0" lvl="0" indent="0" algn="ctr" rtl="0">
              <a:spcBef>
                <a:spcPts val="0"/>
              </a:spcBef>
              <a:spcAft>
                <a:spcPts val="0"/>
              </a:spcAft>
              <a:buNone/>
            </a:pPr>
            <a:endParaRPr sz="1800" dirty="0">
              <a:solidFill>
                <a:schemeClr val="dk1"/>
              </a:solidFill>
              <a:latin typeface="Cabin"/>
              <a:ea typeface="Cabin"/>
              <a:cs typeface="Cabin"/>
              <a:sym typeface="Cabin"/>
            </a:endParaRPr>
          </a:p>
          <a:p>
            <a:pPr marL="0" marR="0" lvl="0" indent="0" algn="ctr" rtl="0">
              <a:spcBef>
                <a:spcPts val="0"/>
              </a:spcBef>
              <a:spcAft>
                <a:spcPts val="0"/>
              </a:spcAft>
              <a:buNone/>
            </a:pPr>
            <a:r>
              <a:rPr lang="fr-FR" sz="1800" b="1" dirty="0">
                <a:solidFill>
                  <a:schemeClr val="accent6"/>
                </a:solidFill>
                <a:latin typeface="Algerian"/>
                <a:ea typeface="Algerian"/>
                <a:cs typeface="Algerian"/>
                <a:sym typeface="Algerian"/>
              </a:rPr>
              <a:t>DEFINITION</a:t>
            </a:r>
            <a:endParaRPr sz="1800" b="1" dirty="0">
              <a:solidFill>
                <a:schemeClr val="accent6"/>
              </a:solidFill>
              <a:latin typeface="Cabin"/>
              <a:ea typeface="Cabin"/>
              <a:cs typeface="Cabin"/>
              <a:sym typeface="Cabin"/>
            </a:endParaRPr>
          </a:p>
          <a:p>
            <a:pPr marL="0" marR="0" lvl="0" indent="0" algn="just" rtl="0">
              <a:spcBef>
                <a:spcPts val="0"/>
              </a:spcBef>
              <a:spcAft>
                <a:spcPts val="0"/>
              </a:spcAft>
              <a:buNone/>
            </a:pPr>
            <a:endParaRPr sz="1200" dirty="0">
              <a:solidFill>
                <a:schemeClr val="dk1"/>
              </a:solidFill>
              <a:latin typeface="Cabin"/>
              <a:ea typeface="Cabin"/>
              <a:cs typeface="Cabin"/>
              <a:sym typeface="Cabin"/>
            </a:endParaRPr>
          </a:p>
          <a:p>
            <a:pPr marL="0" marR="0" lvl="0" indent="0" algn="just" rtl="0">
              <a:spcBef>
                <a:spcPts val="0"/>
              </a:spcBef>
              <a:spcAft>
                <a:spcPts val="0"/>
              </a:spcAft>
              <a:buNone/>
            </a:pPr>
            <a:r>
              <a:rPr lang="fr-FR" sz="1200" dirty="0">
                <a:solidFill>
                  <a:schemeClr val="dk1"/>
                </a:solidFill>
                <a:latin typeface="Cabin"/>
                <a:ea typeface="Cabin"/>
                <a:cs typeface="Cabin"/>
                <a:sym typeface="Cabin"/>
              </a:rPr>
              <a:t>A </a:t>
            </a:r>
            <a:r>
              <a:rPr lang="fr-FR" sz="1200" dirty="0" err="1">
                <a:solidFill>
                  <a:schemeClr val="dk1"/>
                </a:solidFill>
                <a:latin typeface="Cabin"/>
                <a:ea typeface="Cabin"/>
                <a:cs typeface="Cabin"/>
                <a:sym typeface="Cabin"/>
              </a:rPr>
              <a:t>mechanism</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provide</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financial</a:t>
            </a:r>
            <a:r>
              <a:rPr lang="fr-FR" sz="1200" dirty="0">
                <a:solidFill>
                  <a:schemeClr val="dk1"/>
                </a:solidFill>
                <a:latin typeface="Cabin"/>
                <a:ea typeface="Cabin"/>
                <a:cs typeface="Cabin"/>
                <a:sym typeface="Cabin"/>
              </a:rPr>
              <a:t> assistance to people </a:t>
            </a:r>
            <a:r>
              <a:rPr lang="fr-FR" sz="1200" dirty="0" err="1">
                <a:solidFill>
                  <a:schemeClr val="dk1"/>
                </a:solidFill>
                <a:latin typeface="Cabin"/>
                <a:ea typeface="Cabin"/>
                <a:cs typeface="Cabin"/>
                <a:sym typeface="Cabin"/>
              </a:rPr>
              <a:t>excluded</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from</a:t>
            </a:r>
            <a:r>
              <a:rPr lang="fr-FR" sz="1200" dirty="0">
                <a:solidFill>
                  <a:schemeClr val="dk1"/>
                </a:solidFill>
                <a:latin typeface="Cabin"/>
                <a:ea typeface="Cabin"/>
                <a:cs typeface="Cabin"/>
                <a:sym typeface="Cabin"/>
              </a:rPr>
              <a:t> the </a:t>
            </a:r>
            <a:r>
              <a:rPr lang="fr-FR" sz="1200" dirty="0" err="1">
                <a:solidFill>
                  <a:schemeClr val="dk1"/>
                </a:solidFill>
                <a:latin typeface="Cabin"/>
                <a:ea typeface="Cabin"/>
                <a:cs typeface="Cabin"/>
                <a:sym typeface="Cabin"/>
              </a:rPr>
              <a:t>banking</a:t>
            </a:r>
            <a:r>
              <a:rPr lang="fr-FR" sz="1200" dirty="0">
                <a:solidFill>
                  <a:schemeClr val="dk1"/>
                </a:solidFill>
                <a:latin typeface="Cabin"/>
                <a:ea typeface="Cabin"/>
                <a:cs typeface="Cabin"/>
                <a:sym typeface="Cabin"/>
              </a:rPr>
              <a:t> system. Islamic microfinance complies </a:t>
            </a:r>
            <a:r>
              <a:rPr lang="fr-FR" sz="1200" dirty="0" err="1">
                <a:solidFill>
                  <a:schemeClr val="dk1"/>
                </a:solidFill>
                <a:latin typeface="Cabin"/>
                <a:ea typeface="Cabin"/>
                <a:cs typeface="Cabin"/>
                <a:sym typeface="Cabin"/>
              </a:rPr>
              <a:t>with</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principles</a:t>
            </a:r>
            <a:r>
              <a:rPr lang="fr-FR" sz="1200" dirty="0">
                <a:solidFill>
                  <a:schemeClr val="dk1"/>
                </a:solidFill>
                <a:latin typeface="Cabin"/>
                <a:ea typeface="Cabin"/>
                <a:cs typeface="Cabin"/>
                <a:sym typeface="Cabin"/>
              </a:rPr>
              <a:t> of Islam and </a:t>
            </a:r>
            <a:r>
              <a:rPr lang="fr-FR" sz="1200" dirty="0" err="1">
                <a:solidFill>
                  <a:schemeClr val="dk1"/>
                </a:solidFill>
                <a:latin typeface="Cabin"/>
                <a:ea typeface="Cabin"/>
                <a:cs typeface="Cabin"/>
                <a:sym typeface="Cabin"/>
              </a:rPr>
              <a:t>involves</a:t>
            </a:r>
            <a:r>
              <a:rPr lang="fr-FR" sz="1200" dirty="0">
                <a:solidFill>
                  <a:schemeClr val="dk1"/>
                </a:solidFill>
                <a:latin typeface="Cabin"/>
                <a:ea typeface="Cabin"/>
                <a:cs typeface="Cabin"/>
                <a:sym typeface="Cabin"/>
              </a:rPr>
              <a:t> in </a:t>
            </a:r>
            <a:r>
              <a:rPr lang="fr-FR" sz="1200" dirty="0" err="1">
                <a:solidFill>
                  <a:schemeClr val="dk1"/>
                </a:solidFill>
                <a:latin typeface="Cabin"/>
                <a:ea typeface="Cabin"/>
                <a:cs typeface="Cabin"/>
                <a:sym typeface="Cabin"/>
              </a:rPr>
              <a:t>projects</a:t>
            </a:r>
            <a:r>
              <a:rPr lang="fr-FR" sz="1200" dirty="0">
                <a:solidFill>
                  <a:schemeClr val="dk1"/>
                </a:solidFill>
                <a:latin typeface="Cabin"/>
                <a:ea typeface="Cabin"/>
                <a:cs typeface="Cabin"/>
                <a:sym typeface="Cabin"/>
              </a:rPr>
              <a:t> halal (</a:t>
            </a:r>
            <a:r>
              <a:rPr lang="fr-FR" sz="1200" dirty="0" err="1">
                <a:solidFill>
                  <a:schemeClr val="dk1"/>
                </a:solidFill>
                <a:latin typeface="Cabin"/>
                <a:ea typeface="Cabin"/>
                <a:cs typeface="Cabin"/>
                <a:sym typeface="Cabin"/>
              </a:rPr>
              <a:t>allowed</a:t>
            </a:r>
            <a:r>
              <a:rPr lang="fr-FR" sz="1200" dirty="0">
                <a:solidFill>
                  <a:schemeClr val="dk1"/>
                </a:solidFill>
                <a:latin typeface="Cabin"/>
                <a:ea typeface="Cabin"/>
                <a:cs typeface="Cabin"/>
                <a:sym typeface="Cabin"/>
              </a:rPr>
              <a:t> by sharia).</a:t>
            </a:r>
            <a:endParaRPr dirty="0"/>
          </a:p>
          <a:p>
            <a:pPr marL="0" marR="0" lvl="0" indent="0" algn="just" rtl="0">
              <a:spcBef>
                <a:spcPts val="0"/>
              </a:spcBef>
              <a:spcAft>
                <a:spcPts val="0"/>
              </a:spcAft>
              <a:buNone/>
            </a:pPr>
            <a:endParaRPr sz="1000" dirty="0">
              <a:solidFill>
                <a:schemeClr val="dk1"/>
              </a:solidFill>
              <a:latin typeface="Cabin"/>
              <a:ea typeface="Cabin"/>
              <a:cs typeface="Cabin"/>
              <a:sym typeface="Cabin"/>
            </a:endParaRPr>
          </a:p>
          <a:p>
            <a:pPr marL="0" marR="0" lvl="0" indent="0" algn="ctr" rtl="0">
              <a:spcBef>
                <a:spcPts val="0"/>
              </a:spcBef>
              <a:spcAft>
                <a:spcPts val="0"/>
              </a:spcAft>
              <a:buNone/>
            </a:pPr>
            <a:r>
              <a:rPr lang="fr-FR" sz="1800" b="1" dirty="0">
                <a:solidFill>
                  <a:schemeClr val="accent6"/>
                </a:solidFill>
                <a:latin typeface="Algerian"/>
                <a:ea typeface="Algerian"/>
                <a:cs typeface="Algerian"/>
                <a:sym typeface="Algerian"/>
              </a:rPr>
              <a:t>PRODUCTS</a:t>
            </a:r>
            <a:endParaRPr sz="1800" b="1" dirty="0">
              <a:solidFill>
                <a:schemeClr val="accent6"/>
              </a:solidFill>
              <a:latin typeface="Algerian"/>
              <a:ea typeface="Algerian"/>
              <a:cs typeface="Algerian"/>
              <a:sym typeface="Algerian"/>
            </a:endParaRPr>
          </a:p>
          <a:p>
            <a:pPr marL="0" marR="0" lvl="0" indent="0" algn="ctr" rtl="0">
              <a:spcBef>
                <a:spcPts val="0"/>
              </a:spcBef>
              <a:spcAft>
                <a:spcPts val="0"/>
              </a:spcAft>
              <a:buNone/>
            </a:pPr>
            <a:endParaRPr sz="1800" b="1" dirty="0">
              <a:solidFill>
                <a:schemeClr val="accent6"/>
              </a:solidFill>
              <a:latin typeface="Algerian"/>
              <a:ea typeface="Algerian"/>
              <a:cs typeface="Algerian"/>
              <a:sym typeface="Algerian"/>
            </a:endParaRPr>
          </a:p>
          <a:p>
            <a:pPr marL="171450" marR="0" lvl="0" indent="-171450" algn="l" rtl="0">
              <a:spcBef>
                <a:spcPts val="0"/>
              </a:spcBef>
              <a:spcAft>
                <a:spcPts val="0"/>
              </a:spcAft>
              <a:buClr>
                <a:schemeClr val="dk1"/>
              </a:buClr>
              <a:buSzPts val="1200"/>
              <a:buFont typeface="Cabin"/>
              <a:buChar char="-"/>
            </a:pPr>
            <a:r>
              <a:rPr lang="fr-FR" sz="1200" b="1" dirty="0" err="1">
                <a:solidFill>
                  <a:schemeClr val="dk1"/>
                </a:solidFill>
                <a:latin typeface="Cabin"/>
                <a:ea typeface="Cabin"/>
                <a:cs typeface="Cabin"/>
                <a:sym typeface="Cabin"/>
              </a:rPr>
              <a:t>Murabaha</a:t>
            </a:r>
            <a:r>
              <a:rPr lang="fr-FR" sz="1200" b="1" dirty="0">
                <a:solidFill>
                  <a:schemeClr val="dk1"/>
                </a:solidFill>
                <a:latin typeface="Cabin"/>
                <a:ea typeface="Cabin"/>
                <a:cs typeface="Cabin"/>
                <a:sym typeface="Cabin"/>
              </a:rPr>
              <a:t> </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is</a:t>
            </a:r>
            <a:r>
              <a:rPr lang="fr-FR" sz="1200" dirty="0">
                <a:solidFill>
                  <a:schemeClr val="dk1"/>
                </a:solidFill>
                <a:latin typeface="Cabin"/>
                <a:ea typeface="Cabin"/>
                <a:cs typeface="Cabin"/>
                <a:sym typeface="Cabin"/>
              </a:rPr>
              <a:t> the Sharia-compliance </a:t>
            </a:r>
            <a:r>
              <a:rPr lang="fr-FR" sz="1200" dirty="0" err="1">
                <a:solidFill>
                  <a:schemeClr val="dk1"/>
                </a:solidFill>
                <a:latin typeface="Cabin"/>
                <a:ea typeface="Cabin"/>
                <a:cs typeface="Cabin"/>
                <a:sym typeface="Cabin"/>
              </a:rPr>
              <a:t>contract</a:t>
            </a:r>
            <a:r>
              <a:rPr lang="fr-FR" sz="1200" dirty="0">
                <a:solidFill>
                  <a:schemeClr val="dk1"/>
                </a:solidFill>
                <a:latin typeface="Cabin"/>
                <a:ea typeface="Cabin"/>
                <a:cs typeface="Cabin"/>
                <a:sym typeface="Cabin"/>
              </a:rPr>
              <a:t> the </a:t>
            </a:r>
            <a:r>
              <a:rPr lang="fr-FR" sz="1200" dirty="0" err="1">
                <a:solidFill>
                  <a:schemeClr val="dk1"/>
                </a:solidFill>
                <a:latin typeface="Cabin"/>
                <a:ea typeface="Cabin"/>
                <a:cs typeface="Cabin"/>
                <a:sym typeface="Cabin"/>
              </a:rPr>
              <a:t>most</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commonly</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used</a:t>
            </a:r>
            <a:r>
              <a:rPr lang="fr-FR" sz="1200" dirty="0">
                <a:solidFill>
                  <a:schemeClr val="dk1"/>
                </a:solidFill>
                <a:latin typeface="Cabin"/>
                <a:ea typeface="Cabin"/>
                <a:cs typeface="Cabin"/>
                <a:sym typeface="Cabin"/>
              </a:rPr>
              <a:t> to finance </a:t>
            </a:r>
            <a:r>
              <a:rPr lang="fr-FR" sz="1200" dirty="0" err="1">
                <a:solidFill>
                  <a:schemeClr val="dk1"/>
                </a:solidFill>
                <a:latin typeface="Cabin"/>
                <a:ea typeface="Cabin"/>
                <a:cs typeface="Cabin"/>
                <a:sym typeface="Cabin"/>
              </a:rPr>
              <a:t>goods</a:t>
            </a:r>
            <a:r>
              <a:rPr lang="fr-FR" sz="1200" dirty="0">
                <a:solidFill>
                  <a:schemeClr val="dk1"/>
                </a:solidFill>
                <a:latin typeface="Cabin"/>
                <a:ea typeface="Cabin"/>
                <a:cs typeface="Cabin"/>
                <a:sym typeface="Cabin"/>
              </a:rPr>
              <a:t>. </a:t>
            </a:r>
            <a:endParaRPr dirty="0"/>
          </a:p>
          <a:p>
            <a:pPr marL="171450" marR="0" lvl="0" indent="-171450" algn="l" rtl="0">
              <a:spcBef>
                <a:spcPts val="0"/>
              </a:spcBef>
              <a:spcAft>
                <a:spcPts val="0"/>
              </a:spcAft>
              <a:buClr>
                <a:schemeClr val="dk1"/>
              </a:buClr>
              <a:buSzPts val="1200"/>
              <a:buFont typeface="Cabin"/>
              <a:buChar char="-"/>
            </a:pPr>
            <a:r>
              <a:rPr lang="fr-FR" sz="1200" b="1" dirty="0" err="1">
                <a:solidFill>
                  <a:schemeClr val="dk1"/>
                </a:solidFill>
                <a:latin typeface="Cabin"/>
                <a:ea typeface="Cabin"/>
                <a:cs typeface="Cabin"/>
                <a:sym typeface="Cabin"/>
              </a:rPr>
              <a:t>Qard</a:t>
            </a:r>
            <a:r>
              <a:rPr lang="fr-FR" sz="1200" b="1" dirty="0">
                <a:solidFill>
                  <a:schemeClr val="dk1"/>
                </a:solidFill>
                <a:latin typeface="Cabin"/>
                <a:ea typeface="Cabin"/>
                <a:cs typeface="Cabin"/>
                <a:sym typeface="Cabin"/>
              </a:rPr>
              <a:t> al </a:t>
            </a:r>
            <a:r>
              <a:rPr lang="fr-FR" sz="1200" b="1" dirty="0" err="1">
                <a:solidFill>
                  <a:schemeClr val="dk1"/>
                </a:solidFill>
                <a:latin typeface="Cabin"/>
                <a:ea typeface="Cabin"/>
                <a:cs typeface="Cabin"/>
                <a:sym typeface="Cabin"/>
              </a:rPr>
              <a:t>hassan</a:t>
            </a:r>
            <a:r>
              <a:rPr lang="fr-FR" sz="1200" b="1"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is</a:t>
            </a:r>
            <a:r>
              <a:rPr lang="fr-FR" sz="1200" dirty="0">
                <a:solidFill>
                  <a:schemeClr val="dk1"/>
                </a:solidFill>
                <a:latin typeface="Cabin"/>
                <a:ea typeface="Cabin"/>
                <a:cs typeface="Cabin"/>
                <a:sym typeface="Cabin"/>
              </a:rPr>
              <a:t> a </a:t>
            </a:r>
            <a:r>
              <a:rPr lang="fr-FR" sz="1200" dirty="0" err="1">
                <a:solidFill>
                  <a:schemeClr val="dk1"/>
                </a:solidFill>
                <a:latin typeface="Cabin"/>
                <a:ea typeface="Cabin"/>
                <a:cs typeface="Cabin"/>
                <a:sym typeface="Cabin"/>
              </a:rPr>
              <a:t>loan</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extended</a:t>
            </a:r>
            <a:r>
              <a:rPr lang="fr-FR" sz="1200" dirty="0">
                <a:solidFill>
                  <a:schemeClr val="dk1"/>
                </a:solidFill>
                <a:latin typeface="Cabin"/>
                <a:ea typeface="Cabin"/>
                <a:cs typeface="Cabin"/>
                <a:sym typeface="Cabin"/>
              </a:rPr>
              <a:t> on a goodwill basis, and the </a:t>
            </a:r>
            <a:r>
              <a:rPr lang="fr-FR" sz="1200" dirty="0" err="1">
                <a:solidFill>
                  <a:schemeClr val="dk1"/>
                </a:solidFill>
                <a:latin typeface="Cabin"/>
                <a:ea typeface="Cabin"/>
                <a:cs typeface="Cabin"/>
                <a:sym typeface="Cabin"/>
              </a:rPr>
              <a:t>debtor</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is</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only</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required</a:t>
            </a:r>
            <a:r>
              <a:rPr lang="fr-FR" sz="1200" dirty="0">
                <a:solidFill>
                  <a:schemeClr val="dk1"/>
                </a:solidFill>
                <a:latin typeface="Cabin"/>
                <a:ea typeface="Cabin"/>
                <a:cs typeface="Cabin"/>
                <a:sym typeface="Cabin"/>
              </a:rPr>
              <a:t> to </a:t>
            </a:r>
            <a:r>
              <a:rPr lang="fr-FR" sz="1200" dirty="0" err="1">
                <a:solidFill>
                  <a:schemeClr val="dk1"/>
                </a:solidFill>
                <a:latin typeface="Cabin"/>
                <a:ea typeface="Cabin"/>
                <a:cs typeface="Cabin"/>
                <a:sym typeface="Cabin"/>
              </a:rPr>
              <a:t>repay</a:t>
            </a:r>
            <a:r>
              <a:rPr lang="fr-FR" sz="1200" dirty="0">
                <a:solidFill>
                  <a:schemeClr val="dk1"/>
                </a:solidFill>
                <a:latin typeface="Cabin"/>
                <a:ea typeface="Cabin"/>
                <a:cs typeface="Cabin"/>
                <a:sym typeface="Cabin"/>
              </a:rPr>
              <a:t> the </a:t>
            </a:r>
            <a:r>
              <a:rPr lang="fr-FR" sz="1200" dirty="0" err="1">
                <a:solidFill>
                  <a:schemeClr val="dk1"/>
                </a:solidFill>
                <a:latin typeface="Cabin"/>
                <a:ea typeface="Cabin"/>
                <a:cs typeface="Cabin"/>
                <a:sym typeface="Cabin"/>
              </a:rPr>
              <a:t>amount</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borrowed</a:t>
            </a:r>
            <a:endParaRPr dirty="0"/>
          </a:p>
          <a:p>
            <a:pPr marL="171450" marR="0" lvl="0" indent="-171450" algn="l" rtl="0">
              <a:spcBef>
                <a:spcPts val="0"/>
              </a:spcBef>
              <a:spcAft>
                <a:spcPts val="0"/>
              </a:spcAft>
              <a:buClr>
                <a:schemeClr val="dk1"/>
              </a:buClr>
              <a:buSzPts val="1200"/>
              <a:buFont typeface="Cabin"/>
              <a:buChar char="-"/>
            </a:pPr>
            <a:r>
              <a:rPr lang="fr-FR" sz="1200" b="1" dirty="0" err="1">
                <a:solidFill>
                  <a:schemeClr val="dk1"/>
                </a:solidFill>
                <a:latin typeface="Cabin"/>
                <a:ea typeface="Cabin"/>
                <a:cs typeface="Cabin"/>
                <a:sym typeface="Cabin"/>
              </a:rPr>
              <a:t>Musharaka</a:t>
            </a:r>
            <a:r>
              <a:rPr lang="fr-FR" sz="1200" b="1" dirty="0">
                <a:solidFill>
                  <a:schemeClr val="dk1"/>
                </a:solidFill>
                <a:latin typeface="Cabin"/>
                <a:ea typeface="Cabin"/>
                <a:cs typeface="Cabin"/>
                <a:sym typeface="Cabin"/>
              </a:rPr>
              <a:t> </a:t>
            </a:r>
            <a:r>
              <a:rPr lang="fr-FR" sz="1200" dirty="0">
                <a:solidFill>
                  <a:schemeClr val="dk1"/>
                </a:solidFill>
                <a:latin typeface="Cabin"/>
                <a:ea typeface="Cabin"/>
                <a:cs typeface="Cabin"/>
                <a:sym typeface="Cabin"/>
              </a:rPr>
              <a:t>and </a:t>
            </a:r>
            <a:r>
              <a:rPr lang="fr-FR" sz="1200" b="1" dirty="0" err="1">
                <a:solidFill>
                  <a:schemeClr val="dk1"/>
                </a:solidFill>
                <a:latin typeface="Cabin"/>
                <a:ea typeface="Cabin"/>
                <a:cs typeface="Cabin"/>
                <a:sym typeface="Cabin"/>
              </a:rPr>
              <a:t>mudaraba</a:t>
            </a:r>
            <a:r>
              <a:rPr lang="fr-FR" sz="1200" dirty="0">
                <a:solidFill>
                  <a:schemeClr val="dk1"/>
                </a:solidFill>
                <a:latin typeface="Cabin"/>
                <a:ea typeface="Cabin"/>
                <a:cs typeface="Cabin"/>
                <a:sym typeface="Cabin"/>
              </a:rPr>
              <a:t> are </a:t>
            </a:r>
            <a:r>
              <a:rPr lang="fr-FR" sz="1200" dirty="0" err="1">
                <a:solidFill>
                  <a:schemeClr val="dk1"/>
                </a:solidFill>
                <a:latin typeface="Cabin"/>
                <a:ea typeface="Cabin"/>
                <a:cs typeface="Cabin"/>
                <a:sym typeface="Cabin"/>
              </a:rPr>
              <a:t>contracts</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which</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share</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risks</a:t>
            </a:r>
            <a:r>
              <a:rPr lang="fr-FR" sz="1200" dirty="0">
                <a:solidFill>
                  <a:schemeClr val="dk1"/>
                </a:solidFill>
                <a:latin typeface="Cabin"/>
                <a:ea typeface="Cabin"/>
                <a:cs typeface="Cabin"/>
                <a:sym typeface="Cabin"/>
              </a:rPr>
              <a:t> and </a:t>
            </a:r>
            <a:r>
              <a:rPr lang="fr-FR" sz="1200" dirty="0" err="1">
                <a:solidFill>
                  <a:schemeClr val="dk1"/>
                </a:solidFill>
                <a:latin typeface="Cabin"/>
                <a:ea typeface="Cabin"/>
                <a:cs typeface="Cabin"/>
                <a:sym typeface="Cabin"/>
              </a:rPr>
              <a:t>benefits</a:t>
            </a:r>
            <a:r>
              <a:rPr lang="fr-FR" sz="1200" dirty="0">
                <a:solidFill>
                  <a:schemeClr val="dk1"/>
                </a:solidFill>
                <a:latin typeface="Cabin"/>
                <a:ea typeface="Cabin"/>
                <a:cs typeface="Cabin"/>
                <a:sym typeface="Cabin"/>
              </a:rPr>
              <a:t>. </a:t>
            </a:r>
            <a:endParaRPr dirty="0"/>
          </a:p>
          <a:p>
            <a:pPr marL="171450" marR="0" lvl="0" indent="-171450" algn="l" rtl="0">
              <a:spcBef>
                <a:spcPts val="0"/>
              </a:spcBef>
              <a:spcAft>
                <a:spcPts val="0"/>
              </a:spcAft>
              <a:buClr>
                <a:schemeClr val="dk1"/>
              </a:buClr>
              <a:buSzPts val="1200"/>
              <a:buFont typeface="Cabin"/>
              <a:buChar char="-"/>
            </a:pPr>
            <a:r>
              <a:rPr lang="fr-FR" sz="1200" b="1" dirty="0">
                <a:solidFill>
                  <a:schemeClr val="dk1"/>
                </a:solidFill>
                <a:latin typeface="Cabin"/>
                <a:ea typeface="Cabin"/>
                <a:cs typeface="Cabin"/>
                <a:sym typeface="Cabin"/>
              </a:rPr>
              <a:t>Salam</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is</a:t>
            </a:r>
            <a:r>
              <a:rPr lang="fr-FR" sz="1200" dirty="0">
                <a:solidFill>
                  <a:schemeClr val="dk1"/>
                </a:solidFill>
                <a:latin typeface="Cabin"/>
                <a:ea typeface="Cabin"/>
                <a:cs typeface="Cabin"/>
                <a:sym typeface="Cabin"/>
              </a:rPr>
              <a:t> an </a:t>
            </a:r>
            <a:r>
              <a:rPr lang="fr-FR" sz="1200" dirty="0" err="1">
                <a:solidFill>
                  <a:schemeClr val="dk1"/>
                </a:solidFill>
                <a:latin typeface="Cabin"/>
                <a:ea typeface="Cabin"/>
                <a:cs typeface="Cabin"/>
                <a:sym typeface="Cabin"/>
              </a:rPr>
              <a:t>advance</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payment</a:t>
            </a:r>
            <a:r>
              <a:rPr lang="fr-FR" sz="1200" dirty="0">
                <a:solidFill>
                  <a:schemeClr val="dk1"/>
                </a:solidFill>
                <a:latin typeface="Cabin"/>
                <a:ea typeface="Cabin"/>
                <a:cs typeface="Cabin"/>
                <a:sym typeface="Cabin"/>
              </a:rPr>
              <a:t> in exchange of a future </a:t>
            </a:r>
            <a:r>
              <a:rPr lang="fr-FR" sz="1200" dirty="0" err="1">
                <a:solidFill>
                  <a:schemeClr val="dk1"/>
                </a:solidFill>
                <a:latin typeface="Cabin"/>
                <a:ea typeface="Cabin"/>
                <a:cs typeface="Cabin"/>
                <a:sym typeface="Cabin"/>
              </a:rPr>
              <a:t>delivery</a:t>
            </a:r>
            <a:r>
              <a:rPr lang="fr-FR" sz="1200" dirty="0">
                <a:solidFill>
                  <a:schemeClr val="dk1"/>
                </a:solidFill>
                <a:latin typeface="Cabin"/>
                <a:ea typeface="Cabin"/>
                <a:cs typeface="Cabin"/>
                <a:sym typeface="Cabin"/>
              </a:rPr>
              <a:t>. </a:t>
            </a:r>
            <a:endParaRPr dirty="0"/>
          </a:p>
          <a:p>
            <a:pPr marL="0" marR="0" lvl="0" indent="0" algn="l" rtl="0">
              <a:spcBef>
                <a:spcPts val="0"/>
              </a:spcBef>
              <a:spcAft>
                <a:spcPts val="0"/>
              </a:spcAft>
              <a:buNone/>
            </a:pPr>
            <a:endParaRPr sz="1200" dirty="0">
              <a:solidFill>
                <a:schemeClr val="lt1"/>
              </a:solidFill>
              <a:latin typeface="Cabin"/>
              <a:ea typeface="Cabin"/>
              <a:cs typeface="Cabin"/>
              <a:sym typeface="Cabin"/>
            </a:endParaRPr>
          </a:p>
          <a:p>
            <a:pPr marL="0" marR="0" lvl="0" indent="0" algn="just" rtl="0">
              <a:spcBef>
                <a:spcPts val="0"/>
              </a:spcBef>
              <a:spcAft>
                <a:spcPts val="0"/>
              </a:spcAft>
              <a:buNone/>
            </a:pPr>
            <a:r>
              <a:rPr lang="fr-FR" sz="1200" dirty="0">
                <a:solidFill>
                  <a:schemeClr val="dk1"/>
                </a:solidFill>
                <a:latin typeface="Cabin"/>
                <a:ea typeface="Cabin"/>
                <a:cs typeface="Cabin"/>
                <a:sym typeface="Cabin"/>
              </a:rPr>
              <a:t>So </a:t>
            </a:r>
            <a:r>
              <a:rPr lang="fr-FR" sz="1200" dirty="0" err="1">
                <a:solidFill>
                  <a:schemeClr val="dk1"/>
                </a:solidFill>
                <a:latin typeface="Cabin"/>
                <a:ea typeface="Cabin"/>
                <a:cs typeface="Cabin"/>
                <a:sym typeface="Cabin"/>
              </a:rPr>
              <a:t>with</a:t>
            </a:r>
            <a:r>
              <a:rPr lang="fr-FR" sz="1200" dirty="0">
                <a:solidFill>
                  <a:schemeClr val="dk1"/>
                </a:solidFill>
                <a:latin typeface="Cabin"/>
                <a:ea typeface="Cabin"/>
                <a:cs typeface="Cabin"/>
                <a:sym typeface="Cabin"/>
              </a:rPr>
              <a:t> all </a:t>
            </a:r>
            <a:r>
              <a:rPr lang="fr-FR" sz="1200" dirty="0" err="1">
                <a:solidFill>
                  <a:schemeClr val="dk1"/>
                </a:solidFill>
                <a:latin typeface="Cabin"/>
                <a:ea typeface="Cabin"/>
                <a:cs typeface="Cabin"/>
                <a:sym typeface="Cabin"/>
              </a:rPr>
              <a:t>these</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financing</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tools</a:t>
            </a:r>
            <a:r>
              <a:rPr lang="fr-FR" sz="1200" dirty="0">
                <a:solidFill>
                  <a:schemeClr val="dk1"/>
                </a:solidFill>
                <a:latin typeface="Cabin"/>
                <a:ea typeface="Cabin"/>
                <a:cs typeface="Cabin"/>
                <a:sym typeface="Cabin"/>
              </a:rPr>
              <a:t>. It </a:t>
            </a:r>
            <a:r>
              <a:rPr lang="fr-FR" sz="1200" dirty="0" err="1">
                <a:solidFill>
                  <a:schemeClr val="dk1"/>
                </a:solidFill>
                <a:latin typeface="Cabin"/>
                <a:ea typeface="Cabin"/>
                <a:cs typeface="Cabin"/>
                <a:sym typeface="Cabin"/>
              </a:rPr>
              <a:t>should</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be</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noted</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that</a:t>
            </a:r>
            <a:r>
              <a:rPr lang="fr-FR" sz="1200" dirty="0">
                <a:solidFill>
                  <a:schemeClr val="dk1"/>
                </a:solidFill>
                <a:latin typeface="Cabin"/>
                <a:ea typeface="Cabin"/>
                <a:cs typeface="Cabin"/>
                <a:sym typeface="Cabin"/>
              </a:rPr>
              <a:t> the </a:t>
            </a:r>
            <a:r>
              <a:rPr lang="fr-FR" sz="1200">
                <a:solidFill>
                  <a:schemeClr val="dk1"/>
                </a:solidFill>
                <a:latin typeface="Cabin"/>
                <a:ea typeface="Cabin"/>
                <a:cs typeface="Cabin"/>
                <a:sym typeface="Cabin"/>
              </a:rPr>
              <a:t>Microfinance </a:t>
            </a:r>
            <a:r>
              <a:rPr lang="fr-FR" sz="1200" smtClean="0">
                <a:solidFill>
                  <a:schemeClr val="dk1"/>
                </a:solidFill>
                <a:latin typeface="Cabin"/>
                <a:ea typeface="Cabin"/>
                <a:cs typeface="Cabin"/>
                <a:sym typeface="Cabin"/>
              </a:rPr>
              <a:t>Institution </a:t>
            </a:r>
            <a:r>
              <a:rPr lang="fr-FR" sz="1200" dirty="0" err="1">
                <a:solidFill>
                  <a:schemeClr val="dk1"/>
                </a:solidFill>
                <a:latin typeface="Cabin"/>
                <a:ea typeface="Cabin"/>
                <a:cs typeface="Cabin"/>
                <a:sym typeface="Cabin"/>
              </a:rPr>
              <a:t>is</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exposed</a:t>
            </a:r>
            <a:r>
              <a:rPr lang="fr-FR" sz="1200" dirty="0">
                <a:solidFill>
                  <a:schemeClr val="dk1"/>
                </a:solidFill>
                <a:latin typeface="Cabin"/>
                <a:ea typeface="Cabin"/>
                <a:cs typeface="Cabin"/>
                <a:sym typeface="Cabin"/>
              </a:rPr>
              <a:t> to </a:t>
            </a:r>
            <a:r>
              <a:rPr lang="fr-FR" sz="1200" dirty="0" err="1">
                <a:solidFill>
                  <a:schemeClr val="dk1"/>
                </a:solidFill>
                <a:latin typeface="Cabin"/>
                <a:ea typeface="Cabin"/>
                <a:cs typeface="Cabin"/>
                <a:sym typeface="Cabin"/>
              </a:rPr>
              <a:t>risks</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that</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could</a:t>
            </a:r>
            <a:r>
              <a:rPr lang="fr-FR" sz="1200" dirty="0">
                <a:solidFill>
                  <a:schemeClr val="dk1"/>
                </a:solidFill>
                <a:latin typeface="Cabin"/>
                <a:ea typeface="Cabin"/>
                <a:cs typeface="Cabin"/>
                <a:sym typeface="Cabin"/>
              </a:rPr>
              <a:t> have </a:t>
            </a:r>
            <a:r>
              <a:rPr lang="fr-FR" sz="1200" dirty="0" err="1">
                <a:solidFill>
                  <a:schemeClr val="dk1"/>
                </a:solidFill>
                <a:latin typeface="Cabin"/>
                <a:ea typeface="Cabin"/>
                <a:cs typeface="Cabin"/>
                <a:sym typeface="Cabin"/>
              </a:rPr>
              <a:t>negative</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consequences</a:t>
            </a:r>
            <a:r>
              <a:rPr lang="fr-FR" sz="1200" dirty="0">
                <a:solidFill>
                  <a:schemeClr val="dk1"/>
                </a:solidFill>
                <a:latin typeface="Cabin"/>
                <a:ea typeface="Cabin"/>
                <a:cs typeface="Cabin"/>
                <a:sym typeface="Cabin"/>
              </a:rPr>
              <a:t> for </a:t>
            </a:r>
            <a:r>
              <a:rPr lang="fr-FR" sz="1200" dirty="0" err="1">
                <a:solidFill>
                  <a:schemeClr val="dk1"/>
                </a:solidFill>
                <a:latin typeface="Cabin"/>
                <a:ea typeface="Cabin"/>
                <a:cs typeface="Cabin"/>
                <a:sym typeface="Cabin"/>
              </a:rPr>
              <a:t>its</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operation</a:t>
            </a:r>
            <a:r>
              <a:rPr lang="fr-FR" sz="1200" dirty="0">
                <a:solidFill>
                  <a:schemeClr val="dk1"/>
                </a:solidFill>
                <a:latin typeface="Cabin"/>
                <a:ea typeface="Cabin"/>
                <a:cs typeface="Cabin"/>
                <a:sym typeface="Cabin"/>
              </a:rPr>
              <a:t>; as </a:t>
            </a:r>
            <a:r>
              <a:rPr lang="fr-FR" sz="1200" dirty="0" err="1">
                <a:solidFill>
                  <a:schemeClr val="dk1"/>
                </a:solidFill>
                <a:latin typeface="Cabin"/>
                <a:ea typeface="Cabin"/>
                <a:cs typeface="Cabin"/>
                <a:sym typeface="Cabin"/>
              </a:rPr>
              <a:t>well</a:t>
            </a:r>
            <a:r>
              <a:rPr lang="fr-FR" sz="1200" dirty="0">
                <a:solidFill>
                  <a:schemeClr val="dk1"/>
                </a:solidFill>
                <a:latin typeface="Cabin"/>
                <a:ea typeface="Cabin"/>
                <a:cs typeface="Cabin"/>
                <a:sym typeface="Cabin"/>
              </a:rPr>
              <a:t> as the </a:t>
            </a:r>
            <a:r>
              <a:rPr lang="fr-FR" sz="1200" dirty="0" err="1">
                <a:solidFill>
                  <a:schemeClr val="dk1"/>
                </a:solidFill>
                <a:latin typeface="Cabin"/>
                <a:ea typeface="Cabin"/>
                <a:cs typeface="Cabin"/>
                <a:sym typeface="Cabin"/>
              </a:rPr>
              <a:t>potential</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beneficiaries</a:t>
            </a:r>
            <a:r>
              <a:rPr lang="fr-FR" sz="1200" dirty="0">
                <a:solidFill>
                  <a:schemeClr val="dk1"/>
                </a:solidFill>
                <a:latin typeface="Cabin"/>
                <a:ea typeface="Cabin"/>
                <a:cs typeface="Cabin"/>
                <a:sym typeface="Cabin"/>
              </a:rPr>
              <a:t> of </a:t>
            </a:r>
            <a:r>
              <a:rPr lang="fr-FR" sz="1200" dirty="0" err="1">
                <a:solidFill>
                  <a:schemeClr val="dk1"/>
                </a:solidFill>
                <a:latin typeface="Cabin"/>
                <a:ea typeface="Cabin"/>
                <a:cs typeface="Cabin"/>
                <a:sym typeface="Cabin"/>
              </a:rPr>
              <a:t>these</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financing</a:t>
            </a:r>
            <a:r>
              <a:rPr lang="fr-FR" sz="1200" dirty="0">
                <a:solidFill>
                  <a:schemeClr val="dk1"/>
                </a:solidFill>
                <a:latin typeface="Cabin"/>
                <a:ea typeface="Cabin"/>
                <a:cs typeface="Cabin"/>
                <a:sym typeface="Cabin"/>
              </a:rPr>
              <a:t>. </a:t>
            </a:r>
            <a:endParaRPr sz="1200" dirty="0">
              <a:solidFill>
                <a:schemeClr val="dk1"/>
              </a:solidFill>
              <a:latin typeface="Cabin"/>
              <a:ea typeface="Cabin"/>
              <a:cs typeface="Cabin"/>
              <a:sym typeface="Cabin"/>
            </a:endParaRPr>
          </a:p>
          <a:p>
            <a:pPr marL="0" marR="0" lvl="0" indent="0" algn="just" rtl="0">
              <a:spcBef>
                <a:spcPts val="0"/>
              </a:spcBef>
              <a:spcAft>
                <a:spcPts val="0"/>
              </a:spcAft>
              <a:buNone/>
            </a:pPr>
            <a:endParaRPr sz="1200" dirty="0">
              <a:solidFill>
                <a:schemeClr val="dk1"/>
              </a:solidFill>
              <a:latin typeface="Cabin"/>
              <a:ea typeface="Cabin"/>
              <a:cs typeface="Cabin"/>
              <a:sym typeface="Cabin"/>
            </a:endParaRPr>
          </a:p>
          <a:p>
            <a:pPr marL="0" marR="0" lvl="0" indent="0" algn="just" rtl="0">
              <a:spcBef>
                <a:spcPts val="0"/>
              </a:spcBef>
              <a:spcAft>
                <a:spcPts val="0"/>
              </a:spcAft>
              <a:buNone/>
            </a:pPr>
            <a:r>
              <a:rPr lang="fr-FR" sz="1200" dirty="0">
                <a:solidFill>
                  <a:schemeClr val="dk1"/>
                </a:solidFill>
                <a:latin typeface="Cabin"/>
                <a:ea typeface="Cabin"/>
                <a:cs typeface="Cabin"/>
                <a:sym typeface="Cabin"/>
              </a:rPr>
              <a:t>This </a:t>
            </a:r>
            <a:r>
              <a:rPr lang="fr-FR" sz="1200" dirty="0" err="1">
                <a:solidFill>
                  <a:schemeClr val="dk1"/>
                </a:solidFill>
                <a:latin typeface="Cabin"/>
                <a:ea typeface="Cabin"/>
                <a:cs typeface="Cabin"/>
                <a:sym typeface="Cabin"/>
              </a:rPr>
              <a:t>necessarily</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requires</a:t>
            </a:r>
            <a:r>
              <a:rPr lang="fr-FR" sz="1200" dirty="0">
                <a:solidFill>
                  <a:schemeClr val="dk1"/>
                </a:solidFill>
                <a:latin typeface="Cabin"/>
                <a:ea typeface="Cabin"/>
                <a:cs typeface="Cabin"/>
                <a:sym typeface="Cabin"/>
              </a:rPr>
              <a:t> a </a:t>
            </a:r>
            <a:r>
              <a:rPr lang="fr-FR" sz="1200" dirty="0" err="1">
                <a:solidFill>
                  <a:schemeClr val="dk1"/>
                </a:solidFill>
                <a:latin typeface="Cabin"/>
                <a:ea typeface="Cabin"/>
                <a:cs typeface="Cabin"/>
                <a:sym typeface="Cabin"/>
              </a:rPr>
              <a:t>mechanism</a:t>
            </a:r>
            <a:r>
              <a:rPr lang="fr-FR" sz="1200" dirty="0">
                <a:solidFill>
                  <a:schemeClr val="dk1"/>
                </a:solidFill>
                <a:latin typeface="Cabin"/>
                <a:ea typeface="Cabin"/>
                <a:cs typeface="Cabin"/>
                <a:sym typeface="Cabin"/>
              </a:rPr>
              <a:t> to manage all </a:t>
            </a:r>
            <a:r>
              <a:rPr lang="fr-FR" sz="1200" dirty="0" err="1">
                <a:solidFill>
                  <a:schemeClr val="dk1"/>
                </a:solidFill>
                <a:latin typeface="Cabin"/>
                <a:ea typeface="Cabin"/>
                <a:cs typeface="Cabin"/>
                <a:sym typeface="Cabin"/>
              </a:rPr>
              <a:t>these</a:t>
            </a:r>
            <a:r>
              <a:rPr lang="fr-FR" sz="1200" dirty="0">
                <a:solidFill>
                  <a:schemeClr val="dk1"/>
                </a:solidFill>
                <a:latin typeface="Cabin"/>
                <a:ea typeface="Cabin"/>
                <a:cs typeface="Cabin"/>
                <a:sym typeface="Cabin"/>
              </a:rPr>
              <a:t> </a:t>
            </a:r>
            <a:r>
              <a:rPr lang="fr-FR" sz="1200" dirty="0" err="1">
                <a:solidFill>
                  <a:schemeClr val="dk1"/>
                </a:solidFill>
                <a:latin typeface="Cabin"/>
                <a:ea typeface="Cabin"/>
                <a:cs typeface="Cabin"/>
                <a:sym typeface="Cabin"/>
              </a:rPr>
              <a:t>risks</a:t>
            </a:r>
            <a:r>
              <a:rPr lang="fr-FR" sz="1200" dirty="0">
                <a:solidFill>
                  <a:schemeClr val="dk1"/>
                </a:solidFill>
                <a:latin typeface="Cabin"/>
                <a:ea typeface="Cabin"/>
                <a:cs typeface="Cabin"/>
                <a:sym typeface="Cabin"/>
              </a:rPr>
              <a:t>. </a:t>
            </a:r>
            <a:endParaRPr sz="1200" dirty="0">
              <a:solidFill>
                <a:schemeClr val="dk1"/>
              </a:solidFill>
              <a:latin typeface="Cabin"/>
              <a:ea typeface="Cabin"/>
              <a:cs typeface="Cabin"/>
              <a:sym typeface="Cabin"/>
            </a:endParaRPr>
          </a:p>
          <a:p>
            <a:pPr marL="171450" marR="0" lvl="0" indent="-107950" algn="ctr" rtl="0">
              <a:spcBef>
                <a:spcPts val="0"/>
              </a:spcBef>
              <a:spcAft>
                <a:spcPts val="0"/>
              </a:spcAft>
              <a:buClr>
                <a:schemeClr val="dk1"/>
              </a:buClr>
              <a:buSzPts val="1000"/>
              <a:buFont typeface="Cabin"/>
              <a:buNone/>
            </a:pPr>
            <a:endParaRPr sz="1000" dirty="0">
              <a:solidFill>
                <a:schemeClr val="dk1"/>
              </a:solidFill>
              <a:latin typeface="Cabin"/>
              <a:ea typeface="Cabin"/>
              <a:cs typeface="Cabin"/>
              <a:sym typeface="Cabin"/>
            </a:endParaRPr>
          </a:p>
        </p:txBody>
      </p:sp>
      <p:sp>
        <p:nvSpPr>
          <p:cNvPr id="117" name="Google Shape;117;p15"/>
          <p:cNvSpPr/>
          <p:nvPr/>
        </p:nvSpPr>
        <p:spPr>
          <a:xfrm>
            <a:off x="4786314" y="357166"/>
            <a:ext cx="4185937" cy="6072230"/>
          </a:xfrm>
          <a:prstGeom prst="roundRect">
            <a:avLst>
              <a:gd name="adj" fmla="val 16667"/>
            </a:avLst>
          </a:prstGeom>
          <a:solidFill>
            <a:srgbClr val="FCAC72"/>
          </a:solidFill>
          <a:ln w="25400" cap="flat" cmpd="sng">
            <a:solidFill>
              <a:srgbClr val="28697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800" b="1">
                <a:solidFill>
                  <a:srgbClr val="232D46"/>
                </a:solidFill>
                <a:latin typeface="Algerian"/>
                <a:ea typeface="Algerian"/>
                <a:cs typeface="Algerian"/>
                <a:sym typeface="Algerian"/>
              </a:rPr>
              <a:t>ISLAMIC MICRO TAKAFUL </a:t>
            </a:r>
            <a:endParaRPr/>
          </a:p>
          <a:p>
            <a:pPr marL="0" marR="0" lvl="0" indent="0" algn="ctr" rtl="0">
              <a:spcBef>
                <a:spcPts val="0"/>
              </a:spcBef>
              <a:spcAft>
                <a:spcPts val="0"/>
              </a:spcAft>
              <a:buNone/>
            </a:pPr>
            <a:endParaRPr sz="1800" b="1">
              <a:solidFill>
                <a:srgbClr val="232D46"/>
              </a:solidFill>
              <a:latin typeface="Cabin"/>
              <a:ea typeface="Cabin"/>
              <a:cs typeface="Cabin"/>
              <a:sym typeface="Cabin"/>
            </a:endParaRPr>
          </a:p>
          <a:p>
            <a:pPr marL="0" marR="0" lvl="0" indent="0" algn="ctr" rtl="0">
              <a:spcBef>
                <a:spcPts val="0"/>
              </a:spcBef>
              <a:spcAft>
                <a:spcPts val="0"/>
              </a:spcAft>
              <a:buNone/>
            </a:pPr>
            <a:r>
              <a:rPr lang="fr-FR" sz="1800" b="1">
                <a:solidFill>
                  <a:schemeClr val="accent6"/>
                </a:solidFill>
                <a:latin typeface="Algerian"/>
                <a:ea typeface="Algerian"/>
                <a:cs typeface="Algerian"/>
                <a:sym typeface="Algerian"/>
              </a:rPr>
              <a:t>DEFINITION</a:t>
            </a:r>
            <a:endParaRPr/>
          </a:p>
          <a:p>
            <a:pPr marL="0" marR="0" lvl="0" indent="0" algn="just" rtl="0">
              <a:spcBef>
                <a:spcPts val="0"/>
              </a:spcBef>
              <a:spcAft>
                <a:spcPts val="0"/>
              </a:spcAft>
              <a:buNone/>
            </a:pPr>
            <a:endParaRPr sz="1000" b="1">
              <a:solidFill>
                <a:schemeClr val="accent6"/>
              </a:solidFill>
              <a:latin typeface="Cabin"/>
              <a:ea typeface="Cabin"/>
              <a:cs typeface="Cabin"/>
              <a:sym typeface="Cabin"/>
            </a:endParaRPr>
          </a:p>
          <a:p>
            <a:pPr marL="0" marR="0" lvl="0" indent="0" algn="just" rtl="0">
              <a:spcBef>
                <a:spcPts val="0"/>
              </a:spcBef>
              <a:spcAft>
                <a:spcPts val="0"/>
              </a:spcAft>
              <a:buNone/>
            </a:pPr>
            <a:r>
              <a:rPr lang="fr-FR" sz="1200">
                <a:solidFill>
                  <a:schemeClr val="dk1"/>
                </a:solidFill>
                <a:latin typeface="Cabin"/>
                <a:ea typeface="Cabin"/>
                <a:cs typeface="Cabin"/>
                <a:sym typeface="Cabin"/>
              </a:rPr>
              <a:t>A mechanism to provide disadvantaged individuals or micro entreprises a sharia based protection at</a:t>
            </a:r>
            <a:endParaRPr/>
          </a:p>
          <a:p>
            <a:pPr marL="0" marR="0" lvl="0" indent="0" algn="just" rtl="0">
              <a:spcBef>
                <a:spcPts val="0"/>
              </a:spcBef>
              <a:spcAft>
                <a:spcPts val="0"/>
              </a:spcAft>
              <a:buNone/>
            </a:pPr>
            <a:r>
              <a:rPr lang="fr-FR" sz="1200">
                <a:solidFill>
                  <a:schemeClr val="dk1"/>
                </a:solidFill>
                <a:latin typeface="Cabin"/>
                <a:ea typeface="Cabin"/>
                <a:cs typeface="Cabin"/>
                <a:sym typeface="Cabin"/>
              </a:rPr>
              <a:t> an affordable cost.</a:t>
            </a:r>
            <a:endParaRPr/>
          </a:p>
          <a:p>
            <a:pPr marL="0" marR="0" lvl="0" indent="0" algn="ctr" rtl="0">
              <a:spcBef>
                <a:spcPts val="0"/>
              </a:spcBef>
              <a:spcAft>
                <a:spcPts val="0"/>
              </a:spcAft>
              <a:buNone/>
            </a:pPr>
            <a:endParaRPr sz="1000">
              <a:solidFill>
                <a:schemeClr val="dk1"/>
              </a:solidFill>
              <a:latin typeface="Cabin"/>
              <a:ea typeface="Cabin"/>
              <a:cs typeface="Cabin"/>
              <a:sym typeface="Cabin"/>
            </a:endParaRPr>
          </a:p>
          <a:p>
            <a:pPr marL="0" marR="0" lvl="0" indent="0" algn="ctr" rtl="0">
              <a:spcBef>
                <a:spcPts val="0"/>
              </a:spcBef>
              <a:spcAft>
                <a:spcPts val="0"/>
              </a:spcAft>
              <a:buNone/>
            </a:pPr>
            <a:r>
              <a:rPr lang="fr-FR" sz="1800" b="1">
                <a:solidFill>
                  <a:schemeClr val="accent6"/>
                </a:solidFill>
                <a:latin typeface="Algerian"/>
                <a:ea typeface="Algerian"/>
                <a:cs typeface="Algerian"/>
                <a:sym typeface="Algerian"/>
              </a:rPr>
              <a:t>PRODUCTS</a:t>
            </a:r>
            <a:endParaRPr/>
          </a:p>
          <a:p>
            <a:pPr marL="0" marR="0" lvl="0" indent="0" algn="ctr" rtl="0">
              <a:spcBef>
                <a:spcPts val="0"/>
              </a:spcBef>
              <a:spcAft>
                <a:spcPts val="0"/>
              </a:spcAft>
              <a:buNone/>
            </a:pPr>
            <a:endParaRPr sz="1000">
              <a:solidFill>
                <a:schemeClr val="dk1"/>
              </a:solidFill>
              <a:latin typeface="Cabin"/>
              <a:ea typeface="Cabin"/>
              <a:cs typeface="Cabin"/>
              <a:sym typeface="Cabin"/>
            </a:endParaRPr>
          </a:p>
          <a:p>
            <a:pPr marL="0" marR="0" lvl="0" indent="0" algn="just" rtl="0">
              <a:spcBef>
                <a:spcPts val="0"/>
              </a:spcBef>
              <a:spcAft>
                <a:spcPts val="0"/>
              </a:spcAft>
              <a:buNone/>
            </a:pPr>
            <a:r>
              <a:rPr lang="fr-FR" sz="1000">
                <a:solidFill>
                  <a:schemeClr val="dk1"/>
                </a:solidFill>
                <a:latin typeface="Cabin"/>
                <a:ea typeface="Cabin"/>
                <a:cs typeface="Cabin"/>
                <a:sym typeface="Cabin"/>
              </a:rPr>
              <a:t>-  </a:t>
            </a:r>
            <a:r>
              <a:rPr lang="fr-FR" sz="1200">
                <a:solidFill>
                  <a:schemeClr val="dk1"/>
                </a:solidFill>
                <a:latin typeface="Cabin"/>
                <a:ea typeface="Cabin"/>
                <a:cs typeface="Cabin"/>
                <a:sym typeface="Cabin"/>
              </a:rPr>
              <a:t>Risks coverage</a:t>
            </a:r>
            <a:endParaRPr sz="1200">
              <a:solidFill>
                <a:schemeClr val="dk1"/>
              </a:solidFill>
              <a:latin typeface="Cabin"/>
              <a:ea typeface="Cabin"/>
              <a:cs typeface="Cabin"/>
              <a:sym typeface="Cabin"/>
            </a:endParaRPr>
          </a:p>
          <a:p>
            <a:pPr marL="0" marR="0" lvl="0" indent="0" algn="just" rtl="0">
              <a:spcBef>
                <a:spcPts val="0"/>
              </a:spcBef>
              <a:spcAft>
                <a:spcPts val="0"/>
              </a:spcAft>
              <a:buNone/>
            </a:pPr>
            <a:r>
              <a:rPr lang="fr-FR" sz="1200">
                <a:solidFill>
                  <a:schemeClr val="dk1"/>
                </a:solidFill>
                <a:latin typeface="Cabin"/>
                <a:ea typeface="Cabin"/>
                <a:cs typeface="Cabin"/>
                <a:sym typeface="Cabin"/>
              </a:rPr>
              <a:t>-  Sickness, death ,disability</a:t>
            </a:r>
            <a:endParaRPr sz="1200">
              <a:solidFill>
                <a:schemeClr val="dk1"/>
              </a:solidFill>
              <a:latin typeface="Cabin"/>
              <a:ea typeface="Cabin"/>
              <a:cs typeface="Cabin"/>
              <a:sym typeface="Cabin"/>
            </a:endParaRPr>
          </a:p>
          <a:p>
            <a:pPr marL="0" marR="0" lvl="0" indent="0" algn="just" rtl="0">
              <a:spcBef>
                <a:spcPts val="0"/>
              </a:spcBef>
              <a:spcAft>
                <a:spcPts val="0"/>
              </a:spcAft>
              <a:buNone/>
            </a:pPr>
            <a:r>
              <a:rPr lang="fr-FR" sz="1200">
                <a:solidFill>
                  <a:schemeClr val="dk1"/>
                </a:solidFill>
                <a:latin typeface="Cabin"/>
                <a:ea typeface="Cabin"/>
                <a:cs typeface="Cabin"/>
                <a:sym typeface="Cabin"/>
              </a:rPr>
              <a:t>-  Natural disaster, climatic changes</a:t>
            </a:r>
            <a:endParaRPr/>
          </a:p>
          <a:p>
            <a:pPr marL="0" marR="0" lvl="0" indent="0" algn="just" rtl="0">
              <a:spcBef>
                <a:spcPts val="0"/>
              </a:spcBef>
              <a:spcAft>
                <a:spcPts val="0"/>
              </a:spcAft>
              <a:buNone/>
            </a:pPr>
            <a:r>
              <a:rPr lang="fr-FR" sz="1200">
                <a:solidFill>
                  <a:schemeClr val="dk1"/>
                </a:solidFill>
                <a:latin typeface="Cabin"/>
                <a:ea typeface="Cabin"/>
                <a:cs typeface="Cabin"/>
                <a:sym typeface="Cabin"/>
              </a:rPr>
              <a:t>-  Fire or theft of assets</a:t>
            </a:r>
            <a:endParaRPr sz="1200">
              <a:solidFill>
                <a:schemeClr val="dk1"/>
              </a:solidFill>
              <a:latin typeface="Cabin"/>
              <a:ea typeface="Cabin"/>
              <a:cs typeface="Cabin"/>
              <a:sym typeface="Cabin"/>
            </a:endParaRPr>
          </a:p>
          <a:p>
            <a:pPr marL="0" marR="0" lvl="0" indent="0" algn="just" rtl="0">
              <a:spcBef>
                <a:spcPts val="0"/>
              </a:spcBef>
              <a:spcAft>
                <a:spcPts val="0"/>
              </a:spcAft>
              <a:buNone/>
            </a:pPr>
            <a:r>
              <a:rPr lang="fr-FR" sz="1200">
                <a:solidFill>
                  <a:schemeClr val="dk1"/>
                </a:solidFill>
                <a:latin typeface="Cabin"/>
                <a:ea typeface="Cabin"/>
                <a:cs typeface="Cabin"/>
                <a:sym typeface="Cabin"/>
              </a:rPr>
              <a:t>-  Loss of job …</a:t>
            </a:r>
            <a:endParaRPr/>
          </a:p>
          <a:p>
            <a:pPr marL="0" marR="0" lvl="0" indent="0" algn="just" rtl="0">
              <a:spcBef>
                <a:spcPts val="0"/>
              </a:spcBef>
              <a:spcAft>
                <a:spcPts val="0"/>
              </a:spcAft>
              <a:buNone/>
            </a:pPr>
            <a:r>
              <a:rPr lang="fr-FR" sz="1200">
                <a:solidFill>
                  <a:schemeClr val="dk1"/>
                </a:solidFill>
                <a:latin typeface="Cabin"/>
                <a:ea typeface="Cabin"/>
                <a:cs typeface="Cabin"/>
                <a:sym typeface="Cabin"/>
              </a:rPr>
              <a:t>-  Life insurance</a:t>
            </a:r>
            <a:endParaRPr sz="1200">
              <a:solidFill>
                <a:schemeClr val="dk1"/>
              </a:solidFill>
              <a:latin typeface="Cabin"/>
              <a:ea typeface="Cabin"/>
              <a:cs typeface="Cabin"/>
              <a:sym typeface="Cabin"/>
            </a:endParaRPr>
          </a:p>
          <a:p>
            <a:pPr marL="0" marR="0" lvl="0" indent="0" algn="just" rtl="0">
              <a:spcBef>
                <a:spcPts val="0"/>
              </a:spcBef>
              <a:spcAft>
                <a:spcPts val="0"/>
              </a:spcAft>
              <a:buNone/>
            </a:pPr>
            <a:r>
              <a:rPr lang="fr-FR" sz="1200">
                <a:solidFill>
                  <a:schemeClr val="dk1"/>
                </a:solidFill>
                <a:latin typeface="Cabin"/>
                <a:ea typeface="Cabin"/>
                <a:cs typeface="Cabin"/>
                <a:sym typeface="Cabin"/>
              </a:rPr>
              <a:t>-  Health insurance</a:t>
            </a:r>
            <a:endParaRPr sz="1200">
              <a:solidFill>
                <a:schemeClr val="dk1"/>
              </a:solidFill>
              <a:latin typeface="Cabin"/>
              <a:ea typeface="Cabin"/>
              <a:cs typeface="Cabin"/>
              <a:sym typeface="Cabin"/>
            </a:endParaRPr>
          </a:p>
          <a:p>
            <a:pPr marL="0" marR="0" lvl="0" indent="0" algn="just" rtl="0">
              <a:spcBef>
                <a:spcPts val="0"/>
              </a:spcBef>
              <a:spcAft>
                <a:spcPts val="0"/>
              </a:spcAft>
              <a:buNone/>
            </a:pPr>
            <a:r>
              <a:rPr lang="fr-FR" sz="1200">
                <a:solidFill>
                  <a:schemeClr val="dk1"/>
                </a:solidFill>
                <a:latin typeface="Cabin"/>
                <a:ea typeface="Cabin"/>
                <a:cs typeface="Cabin"/>
                <a:sym typeface="Cabin"/>
              </a:rPr>
              <a:t>-  Agricultural insurance</a:t>
            </a:r>
            <a:endParaRPr sz="1200">
              <a:solidFill>
                <a:schemeClr val="dk1"/>
              </a:solidFill>
              <a:latin typeface="Cabin"/>
              <a:ea typeface="Cabin"/>
              <a:cs typeface="Cabin"/>
              <a:sym typeface="Cabin"/>
            </a:endParaRPr>
          </a:p>
          <a:p>
            <a:pPr marL="171450" marR="0" lvl="0" indent="-171450" algn="just" rtl="0">
              <a:spcBef>
                <a:spcPts val="0"/>
              </a:spcBef>
              <a:spcAft>
                <a:spcPts val="0"/>
              </a:spcAft>
              <a:buClr>
                <a:schemeClr val="dk1"/>
              </a:buClr>
              <a:buSzPts val="1200"/>
              <a:buFont typeface="Cabin"/>
              <a:buChar char="-"/>
            </a:pPr>
            <a:r>
              <a:rPr lang="fr-FR" sz="1200">
                <a:solidFill>
                  <a:schemeClr val="dk1"/>
                </a:solidFill>
                <a:latin typeface="Cabin"/>
                <a:ea typeface="Cabin"/>
                <a:cs typeface="Cabin"/>
                <a:sym typeface="Cabin"/>
              </a:rPr>
              <a:t>Assets and property insurance…</a:t>
            </a:r>
            <a:endParaRPr/>
          </a:p>
          <a:p>
            <a:pPr marL="0" marR="0" lvl="0" indent="0" algn="l" rtl="0">
              <a:spcBef>
                <a:spcPts val="0"/>
              </a:spcBef>
              <a:spcAft>
                <a:spcPts val="0"/>
              </a:spcAft>
              <a:buNone/>
            </a:pPr>
            <a:endParaRPr sz="1200">
              <a:solidFill>
                <a:schemeClr val="dk1"/>
              </a:solidFill>
              <a:latin typeface="Cabin"/>
              <a:ea typeface="Cabin"/>
              <a:cs typeface="Cabin"/>
              <a:sym typeface="Cabin"/>
            </a:endParaRPr>
          </a:p>
          <a:p>
            <a:pPr marL="0" marR="0" lvl="0" indent="0" algn="just" rtl="0">
              <a:spcBef>
                <a:spcPts val="0"/>
              </a:spcBef>
              <a:spcAft>
                <a:spcPts val="0"/>
              </a:spcAft>
              <a:buNone/>
            </a:pPr>
            <a:r>
              <a:rPr lang="fr-FR" sz="1200">
                <a:solidFill>
                  <a:schemeClr val="dk1"/>
                </a:solidFill>
                <a:latin typeface="Cabin"/>
                <a:ea typeface="Cabin"/>
                <a:cs typeface="Cabin"/>
                <a:sym typeface="Cabin"/>
              </a:rPr>
              <a:t>With the Islamic Insurance TAKAFUL more specifically the micro Takaful, the risks that the microfinance institute and its members will incur will be shared. </a:t>
            </a:r>
            <a:endParaRPr sz="1200">
              <a:solidFill>
                <a:schemeClr val="dk1"/>
              </a:solidFill>
              <a:latin typeface="Cabin"/>
              <a:ea typeface="Cabin"/>
              <a:cs typeface="Cabin"/>
              <a:sym typeface="Cabin"/>
            </a:endParaRPr>
          </a:p>
          <a:p>
            <a:pPr marL="0" marR="0" lvl="0" indent="0" algn="just" rtl="0">
              <a:spcBef>
                <a:spcPts val="0"/>
              </a:spcBef>
              <a:spcAft>
                <a:spcPts val="0"/>
              </a:spcAft>
              <a:buNone/>
            </a:pPr>
            <a:endParaRPr sz="1200">
              <a:solidFill>
                <a:schemeClr val="dk1"/>
              </a:solidFill>
              <a:latin typeface="Cabin"/>
              <a:ea typeface="Cabin"/>
              <a:cs typeface="Cabin"/>
              <a:sym typeface="Cabin"/>
            </a:endParaRPr>
          </a:p>
          <a:p>
            <a:pPr marL="0" marR="0" lvl="0" indent="0" algn="just" rtl="0">
              <a:spcBef>
                <a:spcPts val="0"/>
              </a:spcBef>
              <a:spcAft>
                <a:spcPts val="0"/>
              </a:spcAft>
              <a:buNone/>
            </a:pPr>
            <a:r>
              <a:rPr lang="fr-FR" sz="1200">
                <a:solidFill>
                  <a:schemeClr val="dk1"/>
                </a:solidFill>
                <a:latin typeface="Cabin"/>
                <a:ea typeface="Cabin"/>
                <a:cs typeface="Cabin"/>
                <a:sym typeface="Cabin"/>
              </a:rPr>
              <a:t>So we can undoubtedly say that the micro Takaful is essential to the good functioning of the Islamic financial system. So its implementation is crucial before considering promoting Islamic microfinance banks or houses</a:t>
            </a:r>
            <a:endParaRPr sz="1200">
              <a:solidFill>
                <a:schemeClr val="dk1"/>
              </a:solidFill>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p:nvPr/>
        </p:nvSpPr>
        <p:spPr>
          <a:xfrm>
            <a:off x="3071802" y="1285860"/>
            <a:ext cx="3429024" cy="785818"/>
          </a:xfrm>
          <a:prstGeom prst="ellipse">
            <a:avLst/>
          </a:prstGeom>
          <a:solidFill>
            <a:schemeClr val="accent1"/>
          </a:solidFill>
          <a:ln w="25400" cap="flat" cmpd="sng">
            <a:solidFill>
              <a:srgbClr val="2869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Cabin"/>
                <a:ea typeface="Cabin"/>
                <a:cs typeface="Cabin"/>
                <a:sym typeface="Cabin"/>
              </a:rPr>
              <a:t>CONCLUSION</a:t>
            </a:r>
            <a:endParaRPr sz="1800">
              <a:solidFill>
                <a:schemeClr val="lt1"/>
              </a:solidFill>
              <a:latin typeface="Cabin"/>
              <a:ea typeface="Cabin"/>
              <a:cs typeface="Cabin"/>
              <a:sym typeface="Cabin"/>
            </a:endParaRPr>
          </a:p>
        </p:txBody>
      </p:sp>
      <p:sp>
        <p:nvSpPr>
          <p:cNvPr id="123" name="Google Shape;123;p16"/>
          <p:cNvSpPr/>
          <p:nvPr/>
        </p:nvSpPr>
        <p:spPr>
          <a:xfrm>
            <a:off x="1060025" y="2640725"/>
            <a:ext cx="7715400" cy="1576500"/>
          </a:xfrm>
          <a:prstGeom prst="roundRect">
            <a:avLst>
              <a:gd name="adj" fmla="val 16667"/>
            </a:avLst>
          </a:prstGeom>
          <a:gradFill>
            <a:gsLst>
              <a:gs pos="0">
                <a:srgbClr val="FFE9AF"/>
              </a:gs>
              <a:gs pos="50000">
                <a:srgbClr val="FFE59B"/>
              </a:gs>
              <a:gs pos="97000">
                <a:srgbClr val="FFE27A"/>
              </a:gs>
              <a:gs pos="100000">
                <a:srgbClr val="FFE26B"/>
              </a:gs>
            </a:gsLst>
            <a:path path="circle">
              <a:fillToRect l="50000" t="50000" r="50000" b="50000"/>
            </a:path>
            <a:tileRect/>
          </a:gradFill>
          <a:ln w="9525" cap="flat" cmpd="sng">
            <a:solidFill>
              <a:schemeClr val="accent2"/>
            </a:solidFill>
            <a:prstDash val="solid"/>
            <a:round/>
            <a:headEnd type="none" w="sm" len="sm"/>
            <a:tailEnd type="none" w="sm" len="sm"/>
          </a:ln>
          <a:effectLst>
            <a:outerShdw blurRad="63500" dist="25400" dir="5400000" rotWithShape="0">
              <a:srgbClr val="000000">
                <a:alpha val="42750"/>
              </a:srgbClr>
            </a:outerShdw>
          </a:effectLst>
        </p:spPr>
        <p:txBody>
          <a:bodyPr spcFirstLastPara="1" wrap="square" lIns="91425" tIns="45700" rIns="91425" bIns="45700" anchor="ctr" anchorCtr="0">
            <a:noAutofit/>
          </a:bodyPr>
          <a:lstStyle/>
          <a:p>
            <a:pPr marL="0" lvl="0" indent="0" algn="just" rtl="0">
              <a:spcBef>
                <a:spcPts val="0"/>
              </a:spcBef>
              <a:spcAft>
                <a:spcPts val="0"/>
              </a:spcAft>
              <a:buClr>
                <a:schemeClr val="dk1"/>
              </a:buClr>
              <a:buFont typeface="Arial"/>
              <a:buNone/>
            </a:pPr>
            <a:r>
              <a:rPr lang="fr-FR">
                <a:solidFill>
                  <a:schemeClr val="dk1"/>
                </a:solidFill>
                <a:latin typeface="Cabin"/>
                <a:ea typeface="Cabin"/>
                <a:cs typeface="Cabin"/>
                <a:sym typeface="Cabin"/>
              </a:rPr>
              <a:t>We can see that Islamic microfinance cannot go without the micro Takaful . The latter can serve as a lever for further penetration into the market, in compliance with the rules that govern this sector.</a:t>
            </a:r>
            <a:endParaRPr>
              <a:solidFill>
                <a:schemeClr val="dk1"/>
              </a:solidFill>
              <a:latin typeface="Cabin"/>
              <a:ea typeface="Cabin"/>
              <a:cs typeface="Cabin"/>
              <a:sym typeface="Cabin"/>
            </a:endParaRPr>
          </a:p>
          <a:p>
            <a:pPr marL="0" lvl="0" indent="0" algn="just" rtl="0">
              <a:spcBef>
                <a:spcPts val="0"/>
              </a:spcBef>
              <a:spcAft>
                <a:spcPts val="0"/>
              </a:spcAft>
              <a:buClr>
                <a:schemeClr val="dk1"/>
              </a:buClr>
              <a:buFont typeface="Arial"/>
              <a:buNone/>
            </a:pPr>
            <a:endParaRPr sz="1200">
              <a:solidFill>
                <a:schemeClr val="dk1"/>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1435608" y="274638"/>
            <a:ext cx="74982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30" name="Google Shape;130;p17"/>
          <p:cNvSpPr txBox="1">
            <a:spLocks noGrp="1"/>
          </p:cNvSpPr>
          <p:nvPr>
            <p:ph type="body" idx="1"/>
          </p:nvPr>
        </p:nvSpPr>
        <p:spPr>
          <a:xfrm>
            <a:off x="1435608" y="1447800"/>
            <a:ext cx="7498200" cy="48006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r>
              <a:rPr lang="fr-FR" sz="3000" dirty="0" err="1">
                <a:solidFill>
                  <a:srgbClr val="00B050"/>
                </a:solidFill>
                <a:latin typeface="Arial"/>
                <a:ea typeface="Arial"/>
                <a:cs typeface="Arial"/>
                <a:sym typeface="Arial"/>
              </a:rPr>
              <a:t>Presented</a:t>
            </a:r>
            <a:r>
              <a:rPr lang="fr-FR" sz="3000" dirty="0">
                <a:solidFill>
                  <a:srgbClr val="00B050"/>
                </a:solidFill>
                <a:latin typeface="Arial"/>
                <a:ea typeface="Arial"/>
                <a:cs typeface="Arial"/>
                <a:sym typeface="Arial"/>
              </a:rPr>
              <a:t> </a:t>
            </a:r>
            <a:r>
              <a:rPr lang="fr-FR" sz="3000" dirty="0" smtClean="0">
                <a:solidFill>
                  <a:srgbClr val="00B050"/>
                </a:solidFill>
                <a:latin typeface="Arial"/>
                <a:ea typeface="Arial"/>
                <a:cs typeface="Arial"/>
                <a:sym typeface="Arial"/>
              </a:rPr>
              <a:t>by</a:t>
            </a:r>
          </a:p>
          <a:p>
            <a:pPr marL="0" lvl="0" indent="0" algn="l" rtl="0">
              <a:spcBef>
                <a:spcPts val="600"/>
              </a:spcBef>
              <a:spcAft>
                <a:spcPts val="0"/>
              </a:spcAft>
              <a:buNone/>
            </a:pPr>
            <a:endParaRPr lang="fr-FR" sz="3000" dirty="0" smtClean="0">
              <a:solidFill>
                <a:srgbClr val="00B050"/>
              </a:solidFill>
              <a:latin typeface="Arial"/>
              <a:ea typeface="Arial"/>
              <a:cs typeface="Arial"/>
              <a:sym typeface="Arial"/>
            </a:endParaRPr>
          </a:p>
          <a:p>
            <a:pPr marL="0" lvl="0" indent="0" algn="l" rtl="0">
              <a:spcBef>
                <a:spcPts val="600"/>
              </a:spcBef>
              <a:spcAft>
                <a:spcPts val="0"/>
              </a:spcAft>
              <a:buNone/>
            </a:pPr>
            <a:r>
              <a:rPr lang="fr-FR" sz="3000" b="1" dirty="0" smtClean="0">
                <a:solidFill>
                  <a:srgbClr val="00B050"/>
                </a:solidFill>
                <a:latin typeface="Arial"/>
                <a:ea typeface="Arial"/>
                <a:cs typeface="Arial"/>
                <a:sym typeface="Arial"/>
              </a:rPr>
              <a:t>Dame MBAYE</a:t>
            </a:r>
          </a:p>
          <a:p>
            <a:pPr marL="0" lvl="0" indent="0" algn="l" rtl="0">
              <a:spcBef>
                <a:spcPts val="600"/>
              </a:spcBef>
              <a:spcAft>
                <a:spcPts val="0"/>
              </a:spcAft>
              <a:buNone/>
            </a:pPr>
            <a:r>
              <a:rPr lang="fr-FR" sz="3000" dirty="0" err="1" smtClean="0">
                <a:solidFill>
                  <a:srgbClr val="00B050"/>
                </a:solidFill>
                <a:latin typeface="Arial"/>
                <a:ea typeface="Arial"/>
                <a:cs typeface="Arial"/>
                <a:sym typeface="Arial"/>
              </a:rPr>
              <a:t>Founder</a:t>
            </a:r>
            <a:r>
              <a:rPr lang="fr-FR" sz="3000" dirty="0" smtClean="0">
                <a:solidFill>
                  <a:srgbClr val="00B050"/>
                </a:solidFill>
                <a:latin typeface="Arial"/>
                <a:ea typeface="Arial"/>
                <a:cs typeface="Arial"/>
                <a:sym typeface="Arial"/>
              </a:rPr>
              <a:t> and CEO </a:t>
            </a:r>
            <a:r>
              <a:rPr lang="fr-FR" sz="3000" dirty="0">
                <a:solidFill>
                  <a:srgbClr val="00B050"/>
                </a:solidFill>
                <a:latin typeface="Arial"/>
                <a:ea typeface="Arial"/>
                <a:cs typeface="Arial"/>
                <a:sym typeface="Arial"/>
              </a:rPr>
              <a:t>of “OAC SA”</a:t>
            </a:r>
            <a:endParaRPr sz="3000" dirty="0">
              <a:solidFill>
                <a:srgbClr val="00B050"/>
              </a:solidFill>
              <a:latin typeface="Arial"/>
              <a:ea typeface="Arial"/>
              <a:cs typeface="Arial"/>
              <a:sym typeface="Arial"/>
            </a:endParaRPr>
          </a:p>
          <a:p>
            <a:pPr marL="0" lvl="0" indent="0" algn="l" rtl="0">
              <a:spcBef>
                <a:spcPts val="600"/>
              </a:spcBef>
              <a:spcAft>
                <a:spcPts val="0"/>
              </a:spcAft>
              <a:buNone/>
            </a:pPr>
            <a:r>
              <a:rPr lang="fr-FR" sz="3000" dirty="0">
                <a:solidFill>
                  <a:srgbClr val="00B050"/>
                </a:solidFill>
                <a:latin typeface="Arial"/>
                <a:ea typeface="Arial"/>
                <a:cs typeface="Arial"/>
                <a:sym typeface="Arial"/>
              </a:rPr>
              <a:t>(</a:t>
            </a:r>
            <a:r>
              <a:rPr lang="fr-FR" sz="3000" dirty="0" err="1">
                <a:solidFill>
                  <a:srgbClr val="00B050"/>
                </a:solidFill>
                <a:latin typeface="Arial"/>
                <a:ea typeface="Arial"/>
                <a:cs typeface="Arial"/>
                <a:sym typeface="Arial"/>
              </a:rPr>
              <a:t>Brokerage</a:t>
            </a:r>
            <a:r>
              <a:rPr lang="fr-FR" sz="3000" dirty="0">
                <a:solidFill>
                  <a:srgbClr val="00B050"/>
                </a:solidFill>
                <a:latin typeface="Arial"/>
                <a:ea typeface="Arial"/>
                <a:cs typeface="Arial"/>
                <a:sym typeface="Arial"/>
              </a:rPr>
              <a:t> in Insurance)</a:t>
            </a:r>
            <a:endParaRPr sz="3000" dirty="0">
              <a:solidFill>
                <a:srgbClr val="00B050"/>
              </a:solidFill>
              <a:latin typeface="Arial"/>
              <a:ea typeface="Arial"/>
              <a:cs typeface="Arial"/>
              <a:sym typeface="Arial"/>
            </a:endParaRPr>
          </a:p>
          <a:p>
            <a:pPr marL="0" lvl="0" indent="0" algn="l" rtl="0">
              <a:spcBef>
                <a:spcPts val="600"/>
              </a:spcBef>
              <a:spcAft>
                <a:spcPts val="0"/>
              </a:spcAft>
              <a:buNone/>
            </a:pPr>
            <a:r>
              <a:rPr lang="fr-FR" sz="3000" dirty="0">
                <a:solidFill>
                  <a:srgbClr val="00B050"/>
                </a:solidFill>
                <a:latin typeface="Arial"/>
                <a:ea typeface="Arial"/>
                <a:cs typeface="Arial"/>
                <a:sym typeface="Arial"/>
              </a:rPr>
              <a:t>Dakar, </a:t>
            </a:r>
            <a:r>
              <a:rPr lang="fr-FR" sz="3000" dirty="0" smtClean="0">
                <a:solidFill>
                  <a:srgbClr val="00B050"/>
                </a:solidFill>
                <a:latin typeface="Arial"/>
                <a:ea typeface="Arial"/>
                <a:cs typeface="Arial"/>
                <a:sym typeface="Arial"/>
              </a:rPr>
              <a:t>SENEGAL</a:t>
            </a:r>
          </a:p>
          <a:p>
            <a:pPr marL="0" lvl="0" indent="0" algn="l" rtl="0">
              <a:spcBef>
                <a:spcPts val="600"/>
              </a:spcBef>
              <a:spcAft>
                <a:spcPts val="0"/>
              </a:spcAft>
              <a:buNone/>
            </a:pPr>
            <a:endParaRPr sz="3000" dirty="0">
              <a:solidFill>
                <a:srgbClr val="00B050"/>
              </a:solidFill>
              <a:latin typeface="Arial"/>
              <a:ea typeface="Arial"/>
              <a:cs typeface="Arial"/>
              <a:sym typeface="Arial"/>
            </a:endParaRPr>
          </a:p>
          <a:p>
            <a:pPr marL="0" lvl="0" indent="0" algn="l" rtl="0">
              <a:spcBef>
                <a:spcPts val="600"/>
              </a:spcBef>
              <a:spcAft>
                <a:spcPts val="0"/>
              </a:spcAft>
              <a:buNone/>
            </a:pPr>
            <a:r>
              <a:rPr lang="fr-FR" sz="3000" dirty="0" smtClean="0">
                <a:solidFill>
                  <a:srgbClr val="00B050"/>
                </a:solidFill>
                <a:latin typeface="Arial"/>
                <a:ea typeface="Arial"/>
                <a:cs typeface="Arial"/>
                <a:sym typeface="Arial"/>
              </a:rPr>
              <a:t>Mobile</a:t>
            </a:r>
            <a:r>
              <a:rPr lang="fr-FR" sz="3000" dirty="0">
                <a:solidFill>
                  <a:srgbClr val="00B050"/>
                </a:solidFill>
                <a:latin typeface="Arial"/>
                <a:ea typeface="Arial"/>
                <a:cs typeface="Arial"/>
                <a:sym typeface="Arial"/>
              </a:rPr>
              <a:t>: 0022177-378-29-39</a:t>
            </a:r>
            <a:endParaRPr sz="3000" dirty="0">
              <a:solidFill>
                <a:srgbClr val="00B050"/>
              </a:solidFill>
              <a:latin typeface="Arial"/>
              <a:ea typeface="Arial"/>
              <a:cs typeface="Arial"/>
              <a:sym typeface="Arial"/>
            </a:endParaRPr>
          </a:p>
          <a:p>
            <a:pPr marL="0" lvl="0" indent="0" algn="l" rtl="0">
              <a:spcBef>
                <a:spcPts val="600"/>
              </a:spcBef>
              <a:spcAft>
                <a:spcPts val="0"/>
              </a:spcAft>
              <a:buNone/>
            </a:pPr>
            <a:r>
              <a:rPr lang="fr-FR" sz="3000" dirty="0">
                <a:solidFill>
                  <a:srgbClr val="00B050"/>
                </a:solidFill>
                <a:latin typeface="Arial"/>
                <a:ea typeface="Arial"/>
                <a:cs typeface="Arial"/>
                <a:sym typeface="Arial"/>
              </a:rPr>
              <a:t>E-mail: dame@oac-assurances.org</a:t>
            </a:r>
            <a:endParaRPr sz="3000" dirty="0">
              <a:solidFill>
                <a:srgbClr val="00B05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fr-FR" sz="3200" b="1" dirty="0" smtClean="0">
                <a:solidFill>
                  <a:srgbClr val="00B050"/>
                </a:solidFill>
              </a:rPr>
              <a:t>IF ISLAMIC MICROFINANCE IS THE HOPE FOR THE POORS</a:t>
            </a:r>
          </a:p>
          <a:p>
            <a:r>
              <a:rPr lang="fr-FR" sz="3200" b="1" dirty="0" smtClean="0">
                <a:solidFill>
                  <a:srgbClr val="00B050"/>
                </a:solidFill>
              </a:rPr>
              <a:t>MICROTAKAFUL  IS THE HOPE FOR ISLAMIC MICROFINANCE AS WELL</a:t>
            </a:r>
          </a:p>
          <a:p>
            <a:endParaRPr lang="fr-FR" b="1" dirty="0">
              <a:solidFill>
                <a:srgbClr val="00B050"/>
              </a:solidFill>
            </a:endParaRPr>
          </a:p>
          <a:p>
            <a:r>
              <a:rPr lang="fr-FR" b="1" dirty="0" smtClean="0">
                <a:solidFill>
                  <a:srgbClr val="00B050"/>
                </a:solidFill>
              </a:rPr>
              <a:t>ASSALAM WALEIKUM WARAKH MARULAH…..</a:t>
            </a:r>
            <a:endParaRPr lang="fr-FR" b="1" dirty="0">
              <a:solidFill>
                <a:srgbClr val="00B050"/>
              </a:solidFill>
            </a:endParaRPr>
          </a:p>
        </p:txBody>
      </p:sp>
    </p:spTree>
    <p:extLst>
      <p:ext uri="{BB962C8B-B14F-4D97-AF65-F5344CB8AC3E}">
        <p14:creationId xmlns:p14="http://schemas.microsoft.com/office/powerpoint/2010/main" val="1060094003"/>
      </p:ext>
    </p:extLst>
  </p:cSld>
  <p:clrMapOvr>
    <a:masterClrMapping/>
  </p:clrMapOvr>
</p:sld>
</file>

<file path=ppt/theme/theme1.xml><?xml version="1.0" encoding="utf-8"?>
<a:theme xmlns:a="http://schemas.openxmlformats.org/drawingml/2006/main"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384</Words>
  <Application>Microsoft Office PowerPoint</Application>
  <PresentationFormat>Affichage à l'écran (4:3)</PresentationFormat>
  <Paragraphs>67</Paragraphs>
  <Slides>6</Slides>
  <Notes>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vt:i4>
      </vt:variant>
    </vt:vector>
  </HeadingPairs>
  <TitlesOfParts>
    <vt:vector size="14" baseType="lpstr">
      <vt:lpstr>Cantata One</vt:lpstr>
      <vt:lpstr>Arial</vt:lpstr>
      <vt:lpstr>Noto Sans Symbols</vt:lpstr>
      <vt:lpstr>Cabin</vt:lpstr>
      <vt:lpstr>Verdana</vt:lpstr>
      <vt:lpstr>Calibri</vt:lpstr>
      <vt:lpstr>Algerian</vt:lpstr>
      <vt:lpstr>Solstice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dame MBAYE</dc:creator>
  <cp:lastModifiedBy>dame MBAYE</cp:lastModifiedBy>
  <cp:revision>2</cp:revision>
  <dcterms:modified xsi:type="dcterms:W3CDTF">2018-11-25T18:37:16Z</dcterms:modified>
</cp:coreProperties>
</file>